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10" r:id="rId2"/>
    <p:sldMasterId id="2147483722" r:id="rId3"/>
  </p:sldMasterIdLst>
  <p:notesMasterIdLst>
    <p:notesMasterId r:id="rId18"/>
  </p:notesMasterIdLst>
  <p:sldIdLst>
    <p:sldId id="267" r:id="rId4"/>
    <p:sldId id="429" r:id="rId5"/>
    <p:sldId id="365" r:id="rId6"/>
    <p:sldId id="387" r:id="rId7"/>
    <p:sldId id="366" r:id="rId8"/>
    <p:sldId id="367" r:id="rId9"/>
    <p:sldId id="371" r:id="rId10"/>
    <p:sldId id="427" r:id="rId11"/>
    <p:sldId id="376" r:id="rId12"/>
    <p:sldId id="378" r:id="rId13"/>
    <p:sldId id="430" r:id="rId14"/>
    <p:sldId id="432" r:id="rId15"/>
    <p:sldId id="431" r:id="rId16"/>
    <p:sldId id="42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9C40C"/>
    <a:srgbClr val="66FFCC"/>
    <a:srgbClr val="60C0BE"/>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3" autoAdjust="0"/>
    <p:restoredTop sz="89277" autoAdjust="0"/>
  </p:normalViewPr>
  <p:slideViewPr>
    <p:cSldViewPr>
      <p:cViewPr varScale="1">
        <p:scale>
          <a:sx n="103" d="100"/>
          <a:sy n="103" d="100"/>
        </p:scale>
        <p:origin x="-111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archit:Desktop:nodestim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Total Provisioning </a:t>
            </a:r>
            <a:r>
              <a:rPr lang="en-US" dirty="0" smtClean="0"/>
              <a:t>Time minutes</a:t>
            </a:r>
            <a:endParaRPr lang="en-US" dirty="0"/>
          </a:p>
        </c:rich>
      </c:tx>
      <c:layout/>
    </c:title>
    <c:plotArea>
      <c:layout/>
      <c:lineChart>
        <c:grouping val="stacked"/>
        <c:ser>
          <c:idx val="1"/>
          <c:order val="0"/>
          <c:tx>
            <c:strRef>
              <c:f>Sheet1!$B$1</c:f>
              <c:strCache>
                <c:ptCount val="1"/>
                <c:pt idx="0">
                  <c:v>Time</c:v>
                </c:pt>
              </c:strCache>
            </c:strRef>
          </c:tx>
          <c:marker>
            <c:symbol val="none"/>
          </c:marker>
          <c:cat>
            <c:numRef>
              <c:f>Sheet1!$A$2:$A$5</c:f>
              <c:numCache>
                <c:formatCode>General</c:formatCode>
                <c:ptCount val="4"/>
                <c:pt idx="0">
                  <c:v>4</c:v>
                </c:pt>
                <c:pt idx="1">
                  <c:v>8</c:v>
                </c:pt>
                <c:pt idx="2">
                  <c:v>16</c:v>
                </c:pt>
                <c:pt idx="3">
                  <c:v>32</c:v>
                </c:pt>
              </c:numCache>
            </c:numRef>
          </c:cat>
          <c:val>
            <c:numRef>
              <c:f>Sheet1!$B$2:$B$5</c:f>
              <c:numCache>
                <c:formatCode>h:mm:ss</c:formatCode>
                <c:ptCount val="4"/>
                <c:pt idx="0">
                  <c:v>2.6388888888889805E-3</c:v>
                </c:pt>
                <c:pt idx="1">
                  <c:v>2.5347222222222893E-3</c:v>
                </c:pt>
                <c:pt idx="2">
                  <c:v>2.7083333333334314E-3</c:v>
                </c:pt>
                <c:pt idx="3">
                  <c:v>2.8124999999999908E-3</c:v>
                </c:pt>
              </c:numCache>
            </c:numRef>
          </c:val>
        </c:ser>
        <c:marker val="1"/>
        <c:axId val="115313664"/>
        <c:axId val="115385088"/>
      </c:lineChart>
      <c:catAx>
        <c:axId val="115313664"/>
        <c:scaling>
          <c:orientation val="minMax"/>
        </c:scaling>
        <c:axPos val="b"/>
        <c:numFmt formatCode="General" sourceLinked="1"/>
        <c:tickLblPos val="nextTo"/>
        <c:crossAx val="115385088"/>
        <c:crosses val="autoZero"/>
        <c:auto val="1"/>
        <c:lblAlgn val="ctr"/>
        <c:lblOffset val="100"/>
      </c:catAx>
      <c:valAx>
        <c:axId val="115385088"/>
        <c:scaling>
          <c:orientation val="minMax"/>
          <c:min val="0"/>
        </c:scaling>
        <c:axPos val="l"/>
        <c:majorGridlines/>
        <c:numFmt formatCode="h:mm:ss" sourceLinked="1"/>
        <c:tickLblPos val="nextTo"/>
        <c:crossAx val="115313664"/>
        <c:crosses val="autoZero"/>
        <c:crossBetween val="between"/>
      </c:valAx>
    </c:plotArea>
    <c:legend>
      <c:legendPos val="r"/>
      <c:layout/>
    </c:legend>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0D83D6-BC8D-4DF2-B085-69437481D5ED}" type="datetimeFigureOut">
              <a:rPr lang="en-US" smtClean="0"/>
              <a:pPr/>
              <a:t>10/1/2010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FE2EF6-2C29-45ED-84E7-564F5EB1109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3E9A3D-83B7-4AC6-BAB1-F2D720E630F6}"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9D3685C-CFC7-40CD-888A-AF8AAE071549}" type="slidenum">
              <a:rPr lang="en-US" smtClean="0">
                <a:solidFill>
                  <a:prstClr val="black"/>
                </a:solidFill>
              </a:rPr>
              <a:pPr/>
              <a:t>3</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F7E7238-03A3-42EA-AF91-937FDCA976A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5</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A9A85A-D972-4217-AD24-12F19178816F}"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140E11-BA82-46EE-9322-3958EA9B7CA0}" type="slidenum">
              <a:rPr lang="en-US" smtClean="0">
                <a:solidFill>
                  <a:prstClr val="black"/>
                </a:solidFill>
              </a: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94B5EF-3C16-8247-B600-F22774699437}"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3254A7-9B4C-D840-A9AA-F0272692B4D9}"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CE85E6-44D5-1E4A-9CCE-7FD89FE0C07D}"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F9E271-7C45-7946-B049-E49140536B0E}"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C80E4CB-0A3E-C64B-80EB-2460B0DE3626}" type="datetime1">
              <a:rPr lang="en-US" smtClean="0">
                <a:solidFill>
                  <a:prstClr val="black">
                    <a:tint val="75000"/>
                  </a:prstClr>
                </a:solidFill>
              </a:rPr>
              <a:pPr/>
              <a:t>10/1/2010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A39FBA-6C66-8A46-8B30-D681EC38CFD0}" type="datetime1">
              <a:rPr lang="en-US" smtClean="0">
                <a:solidFill>
                  <a:prstClr val="black">
                    <a:tint val="75000"/>
                  </a:prstClr>
                </a:solidFill>
              </a:rPr>
              <a:pPr/>
              <a:t>10/1/2010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6CB6AF-3A18-1F44-A06C-03B8493C47CC}" type="datetime1">
              <a:rPr lang="en-US" smtClean="0">
                <a:solidFill>
                  <a:prstClr val="black">
                    <a:tint val="75000"/>
                  </a:prstClr>
                </a:solidFill>
              </a:rPr>
              <a:pPr/>
              <a:t>10/1/2010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B3B33D-AC9C-F54B-A67E-238924A4F2B5}"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224CA-C5D5-1B47-84FE-C81C640BB10D}" type="datetime1">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66D340F-448A-534D-84C3-EC1367A22FE7}"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6A34AF-CD67-B94E-B1CA-C240C6DA5BAC}" type="datetime1">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8CD3001-8902-8A42-B70F-43024F9EDEEB}"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642100"/>
            <a:ext cx="685800" cy="241300"/>
          </a:xfrm>
          <a:prstGeom prst="rect">
            <a:avLst/>
          </a:prstGeom>
        </p:spPr>
        <p:txBody>
          <a:bodyPr/>
          <a:lstStyle/>
          <a:p>
            <a:fld id="{F9BB23A1-A813-4A51-83B9-0F11EBF458E9}" type="datetime5">
              <a:rPr lang="en-US" smtClean="0">
                <a:solidFill>
                  <a:prstClr val="black"/>
                </a:solidFill>
              </a:rPr>
              <a:pPr/>
              <a:t>1-Oct-10</a:t>
            </a:fld>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lumMod val="75000"/>
                    <a:lumOff val="25000"/>
                  </a:prstClr>
                </a:solidFill>
              </a:rPr>
              <a:t>vetter@computer.org</a:t>
            </a:r>
            <a:endParaRPr lang="en-US">
              <a:solidFill>
                <a:prstClr val="black">
                  <a:lumMod val="75000"/>
                  <a:lumOff val="25000"/>
                </a:prstClr>
              </a:solidFill>
            </a:endParaRPr>
          </a:p>
        </p:txBody>
      </p:sp>
      <p:sp>
        <p:nvSpPr>
          <p:cNvPr id="7" name="Slide Number Placeholder 6"/>
          <p:cNvSpPr>
            <a:spLocks noGrp="1"/>
          </p:cNvSpPr>
          <p:nvPr>
            <p:ph type="sldNum" sz="quarter" idx="12"/>
          </p:nvPr>
        </p:nvSpPr>
        <p:spPr/>
        <p:txBody>
          <a:bodyPr/>
          <a:lstStyle/>
          <a:p>
            <a:fld id="{1ED13606-6930-498C-B96D-D3F7C9F2A7D1}" type="slidenum">
              <a:rPr lang="en-US" smtClean="0">
                <a:solidFill>
                  <a:prstClr val="black">
                    <a:lumMod val="75000"/>
                    <a:lumOff val="25000"/>
                  </a:prstClr>
                </a:solidFill>
              </a:rPr>
              <a:pPr/>
              <a:t>‹#›</a:t>
            </a:fld>
            <a:endParaRPr lang="en-US">
              <a:solidFill>
                <a:prstClr val="black">
                  <a:lumMod val="75000"/>
                  <a:lumOff val="2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solidFill>
                  <a:prstClr val="black">
                    <a:tint val="75000"/>
                  </a:prstClr>
                </a:solidFill>
              </a:rPr>
              <a:pPr/>
              <a:t>10/1/2010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solidFill>
                  <a:prstClr val="black">
                    <a:tint val="75000"/>
                  </a:prstClr>
                </a:solidFill>
              </a:rPr>
              <a:pPr/>
              <a:t>‹#›</a:t>
            </a:fld>
            <a:endParaRPr lang="en-US">
              <a:solidFill>
                <a:prstClr val="black">
                  <a:tint val="75000"/>
                </a:prstClr>
              </a:solidFill>
            </a:endParaRPr>
          </a:p>
        </p:txBody>
      </p:sp>
      <p:pic>
        <p:nvPicPr>
          <p:cNvPr id="8" name="Picture 7" descr="futuregrid.png"/>
          <p:cNvPicPr>
            <a:picLocks noChangeAspect="1"/>
          </p:cNvPicPr>
          <p:nvPr userDrawn="1"/>
        </p:nvPicPr>
        <p:blipFill>
          <a:blip r:embed="rId13" cstate="print"/>
          <a:stretch>
            <a:fillRect/>
          </a:stretch>
        </p:blipFill>
        <p:spPr>
          <a:xfrm>
            <a:off x="7464777" y="0"/>
            <a:ext cx="1679223" cy="1143000"/>
          </a:xfrm>
          <a:prstGeom prst="rect">
            <a:avLst/>
          </a:prstGeom>
        </p:spPr>
      </p:pic>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4008" y="274638"/>
            <a:ext cx="5412699"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5571518-69A3-3241-9B01-F4E37C186918}" type="datetime1">
              <a:rPr lang="en-US" smtClean="0">
                <a:solidFill>
                  <a:prstClr val="black">
                    <a:tint val="75000"/>
                  </a:prstClr>
                </a:solidFill>
              </a:rPr>
              <a:pPr defTabSz="457200"/>
              <a:t>10/1/2010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n-US" smtClean="0">
                <a:solidFill>
                  <a:prstClr val="black">
                    <a:tint val="75000"/>
                  </a:prstClr>
                </a:solidFill>
              </a:rPr>
              <a:t>http://futuregrid.org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F8CD3001-8902-8A42-B70F-43024F9EDEEB}" type="slidenum">
              <a:rPr lang="en-US" smtClean="0">
                <a:solidFill>
                  <a:prstClr val="black">
                    <a:tint val="75000"/>
                  </a:prstClr>
                </a:solidFill>
              </a:rPr>
              <a:pPr defTabSz="457200"/>
              <a:t>‹#›</a:t>
            </a:fld>
            <a:endParaRPr lang="en-US">
              <a:solidFill>
                <a:prstClr val="black">
                  <a:tint val="75000"/>
                </a:prstClr>
              </a:solidFill>
            </a:endParaRPr>
          </a:p>
        </p:txBody>
      </p:sp>
      <p:pic>
        <p:nvPicPr>
          <p:cNvPr id="9" name="Picture 8" descr="futuregrid.png"/>
          <p:cNvPicPr>
            <a:picLocks noChangeAspect="1"/>
          </p:cNvPicPr>
          <p:nvPr userDrawn="1"/>
        </p:nvPicPr>
        <p:blipFill>
          <a:blip r:embed="rId13" cstate="print"/>
          <a:stretch>
            <a:fillRect/>
          </a:stretch>
        </p:blipFill>
        <p:spPr>
          <a:xfrm>
            <a:off x="-9420" y="0"/>
            <a:ext cx="1450728" cy="987470"/>
          </a:xfrm>
          <a:prstGeom prst="rect">
            <a:avLst/>
          </a:prstGeom>
        </p:spPr>
      </p:pic>
      <p:pic>
        <p:nvPicPr>
          <p:cNvPr id="11" name="Picture 10" descr="futuregrid.png"/>
          <p:cNvPicPr>
            <a:picLocks noChangeAspect="1"/>
          </p:cNvPicPr>
          <p:nvPr userDrawn="1"/>
        </p:nvPicPr>
        <p:blipFill>
          <a:blip r:embed="rId13" cstate="print"/>
          <a:stretch>
            <a:fillRect/>
          </a:stretch>
        </p:blipFill>
        <p:spPr>
          <a:xfrm>
            <a:off x="7693272" y="0"/>
            <a:ext cx="1450728" cy="987470"/>
          </a:xfrm>
          <a:prstGeom prst="rect">
            <a:avLst/>
          </a:prstGeom>
        </p:spPr>
      </p:pic>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2263" y="317500"/>
            <a:ext cx="8229600" cy="7588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398463" y="1303338"/>
            <a:ext cx="8347075" cy="45640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29828" name="Rectangle 4"/>
          <p:cNvSpPr>
            <a:spLocks noGrp="1" noChangeArrowheads="1"/>
          </p:cNvSpPr>
          <p:nvPr>
            <p:ph type="ftr" sz="quarter" idx="3"/>
          </p:nvPr>
        </p:nvSpPr>
        <p:spPr bwMode="auto">
          <a:xfrm>
            <a:off x="3810000" y="76200"/>
            <a:ext cx="4724400" cy="228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800">
                <a:solidFill>
                  <a:schemeClr val="tx1">
                    <a:lumMod val="75000"/>
                    <a:lumOff val="25000"/>
                  </a:schemeClr>
                </a:solidFill>
                <a:latin typeface="+mn-lt"/>
              </a:defRPr>
            </a:lvl1pPr>
          </a:lstStyle>
          <a:p>
            <a:pPr defTabSz="457200"/>
            <a:endParaRPr lang="en-US">
              <a:solidFill>
                <a:prstClr val="black">
                  <a:lumMod val="75000"/>
                  <a:lumOff val="25000"/>
                </a:prstClr>
              </a:solidFill>
            </a:endParaRPr>
          </a:p>
        </p:txBody>
      </p:sp>
      <p:sp>
        <p:nvSpPr>
          <p:cNvPr id="1229829" name="Rectangle 5"/>
          <p:cNvSpPr>
            <a:spLocks noGrp="1" noChangeArrowheads="1"/>
          </p:cNvSpPr>
          <p:nvPr>
            <p:ph type="sldNum" sz="quarter" idx="4"/>
          </p:nvPr>
        </p:nvSpPr>
        <p:spPr bwMode="auto">
          <a:xfrm>
            <a:off x="8461375" y="76200"/>
            <a:ext cx="606425" cy="3496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tx1">
                    <a:lumMod val="75000"/>
                    <a:lumOff val="25000"/>
                  </a:schemeClr>
                </a:solidFill>
                <a:latin typeface="+mn-lt"/>
              </a:defRPr>
            </a:lvl1pPr>
          </a:lstStyle>
          <a:p>
            <a:pPr defTabSz="457200"/>
            <a:fld id="{3EBC8F84-5B91-E04F-BBE9-64ED679462AE}" type="slidenum">
              <a:rPr lang="en-US" smtClean="0">
                <a:solidFill>
                  <a:prstClr val="black">
                    <a:lumMod val="75000"/>
                    <a:lumOff val="25000"/>
                  </a:prstClr>
                </a:solidFill>
              </a:rPr>
              <a:pPr defTabSz="457200"/>
              <a:t>‹#›</a:t>
            </a:fld>
            <a:endParaRPr lang="en-US" dirty="0">
              <a:solidFill>
                <a:prstClr val="black">
                  <a:lumMod val="75000"/>
                  <a:lumOff val="2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Lst>
  <p:transition/>
  <p:timing>
    <p:tnLst>
      <p:par>
        <p:cTn id="1" dur="indefinite" restart="never" nodeType="tmRoot"/>
      </p:par>
    </p:tnLst>
  </p:timing>
  <p:hf hdr="0" ftr="0" dt="0"/>
  <p:txStyles>
    <p:titleStyle>
      <a:lvl1pPr algn="l" rtl="0" eaLnBrk="1" fontAlgn="base" hangingPunct="1">
        <a:spcBef>
          <a:spcPct val="0"/>
        </a:spcBef>
        <a:spcAft>
          <a:spcPct val="0"/>
        </a:spcAft>
        <a:defRPr sz="4000" b="1">
          <a:solidFill>
            <a:schemeClr val="tx2"/>
          </a:solidFill>
          <a:effectLst/>
          <a:latin typeface="Calibri" pitchFamily="34" charset="0"/>
          <a:ea typeface="ＭＳ Ｐゴシック" pitchFamily="34" charset="-128"/>
          <a:cs typeface="+mj-cs"/>
        </a:defRPr>
      </a:lvl1pPr>
      <a:lvl2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2pPr>
      <a:lvl3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3pPr>
      <a:lvl4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4pPr>
      <a:lvl5pPr algn="l" rtl="0" eaLnBrk="1" fontAlgn="base" hangingPunct="1">
        <a:spcBef>
          <a:spcPct val="0"/>
        </a:spcBef>
        <a:spcAft>
          <a:spcPct val="0"/>
        </a:spcAft>
        <a:defRPr sz="3600">
          <a:solidFill>
            <a:schemeClr val="tx2"/>
          </a:solidFill>
          <a:latin typeface="Franklin Gothic Demi" pitchFamily="34" charset="0"/>
          <a:ea typeface="ＭＳ Ｐゴシック" pitchFamily="34" charset="-128"/>
        </a:defRPr>
      </a:lvl5pPr>
      <a:lvl6pPr marL="457200" algn="l" rtl="0" eaLnBrk="1" fontAlgn="base" hangingPunct="1">
        <a:spcBef>
          <a:spcPct val="0"/>
        </a:spcBef>
        <a:spcAft>
          <a:spcPct val="0"/>
        </a:spcAft>
        <a:defRPr sz="3600">
          <a:solidFill>
            <a:schemeClr val="tx2"/>
          </a:solidFill>
          <a:latin typeface="Franklin Gothic Demi" pitchFamily="34" charset="0"/>
        </a:defRPr>
      </a:lvl6pPr>
      <a:lvl7pPr marL="914400" algn="l" rtl="0" eaLnBrk="1" fontAlgn="base" hangingPunct="1">
        <a:spcBef>
          <a:spcPct val="0"/>
        </a:spcBef>
        <a:spcAft>
          <a:spcPct val="0"/>
        </a:spcAft>
        <a:defRPr sz="3600">
          <a:solidFill>
            <a:schemeClr val="tx2"/>
          </a:solidFill>
          <a:latin typeface="Franklin Gothic Demi" pitchFamily="34" charset="0"/>
        </a:defRPr>
      </a:lvl7pPr>
      <a:lvl8pPr marL="1371600" algn="l" rtl="0" eaLnBrk="1" fontAlgn="base" hangingPunct="1">
        <a:spcBef>
          <a:spcPct val="0"/>
        </a:spcBef>
        <a:spcAft>
          <a:spcPct val="0"/>
        </a:spcAft>
        <a:defRPr sz="3600">
          <a:solidFill>
            <a:schemeClr val="tx2"/>
          </a:solidFill>
          <a:latin typeface="Franklin Gothic Demi" pitchFamily="34" charset="0"/>
        </a:defRPr>
      </a:lvl8pPr>
      <a:lvl9pPr marL="1828800" algn="l" rtl="0" eaLnBrk="1" fontAlgn="base" hangingPunct="1">
        <a:spcBef>
          <a:spcPct val="0"/>
        </a:spcBef>
        <a:spcAft>
          <a:spcPct val="0"/>
        </a:spcAft>
        <a:defRPr sz="3600">
          <a:solidFill>
            <a:schemeClr val="tx2"/>
          </a:solidFill>
          <a:latin typeface="Franklin Gothic Demi" pitchFamily="34" charset="0"/>
        </a:defRPr>
      </a:lvl9pPr>
    </p:titleStyle>
    <p:bodyStyle>
      <a:lvl1pPr marL="342900" indent="-342900" algn="l" rtl="0" eaLnBrk="1" fontAlgn="base" hangingPunct="1">
        <a:spcBef>
          <a:spcPct val="20000"/>
        </a:spcBef>
        <a:spcAft>
          <a:spcPct val="0"/>
        </a:spcAft>
        <a:buChar char="•"/>
        <a:defRPr sz="3200">
          <a:solidFill>
            <a:schemeClr val="tx1"/>
          </a:solidFill>
          <a:effectLst/>
          <a:latin typeface="Calibri" pitchFamily="34" charset="0"/>
          <a:ea typeface="ＭＳ Ｐゴシック" pitchFamily="34" charset="-128"/>
          <a:cs typeface="+mn-cs"/>
        </a:defRPr>
      </a:lvl1pPr>
      <a:lvl2pPr marL="742950" indent="-285750" algn="l" rtl="0" eaLnBrk="1" fontAlgn="base" hangingPunct="1">
        <a:spcBef>
          <a:spcPct val="20000"/>
        </a:spcBef>
        <a:spcAft>
          <a:spcPct val="0"/>
        </a:spcAft>
        <a:buChar char="–"/>
        <a:defRPr sz="2800">
          <a:solidFill>
            <a:schemeClr val="tx1"/>
          </a:solidFill>
          <a:effectLst/>
          <a:latin typeface="Calibri" pitchFamily="34" charset="0"/>
          <a:ea typeface="ＭＳ Ｐゴシック" pitchFamily="-65" charset="-128"/>
        </a:defRPr>
      </a:lvl2pPr>
      <a:lvl3pPr marL="1143000" indent="-228600" algn="l" rtl="0" eaLnBrk="1" fontAlgn="base" hangingPunct="1">
        <a:spcBef>
          <a:spcPct val="20000"/>
        </a:spcBef>
        <a:spcAft>
          <a:spcPct val="0"/>
        </a:spcAft>
        <a:buChar char="•"/>
        <a:defRPr sz="2400">
          <a:solidFill>
            <a:schemeClr val="tx1"/>
          </a:solidFill>
          <a:effectLst/>
          <a:latin typeface="Calibri" pitchFamily="34" charset="0"/>
          <a:ea typeface="ＭＳ Ｐゴシック" pitchFamily="-65" charset="-128"/>
        </a:defRPr>
      </a:lvl3pPr>
      <a:lvl4pPr marL="1600200" indent="-228600" algn="l" rtl="0" eaLnBrk="1" fontAlgn="base" hangingPunct="1">
        <a:spcBef>
          <a:spcPct val="20000"/>
        </a:spcBef>
        <a:spcAft>
          <a:spcPct val="0"/>
        </a:spcAft>
        <a:buChar char="–"/>
        <a:defRPr sz="2000">
          <a:solidFill>
            <a:schemeClr val="tx1"/>
          </a:solidFill>
          <a:effectLst/>
          <a:latin typeface="Calibri" pitchFamily="34" charset="0"/>
          <a:ea typeface="ＭＳ Ｐゴシック" pitchFamily="-65" charset="-128"/>
        </a:defRPr>
      </a:lvl4pPr>
      <a:lvl5pPr marL="2057400" indent="-228600" algn="l" rtl="0" eaLnBrk="1" fontAlgn="base" hangingPunct="1">
        <a:spcBef>
          <a:spcPct val="20000"/>
        </a:spcBef>
        <a:spcAft>
          <a:spcPct val="0"/>
        </a:spcAft>
        <a:buChar char="»"/>
        <a:defRPr sz="2000">
          <a:solidFill>
            <a:schemeClr val="tx1"/>
          </a:solidFill>
          <a:effectLst/>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www.futuregrid.org/" TargetMode="External"/><Relationship Id="rId4" Type="http://schemas.openxmlformats.org/officeDocument/2006/relationships/hyperlink" Target="http://www.infomall.or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hyperlink" Target="http://ft.ornl.gov/"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hyperlink" Target="http://www.futuregrid.org/"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1470025"/>
          </a:xfrm>
        </p:spPr>
        <p:txBody>
          <a:bodyPr>
            <a:noAutofit/>
          </a:bodyPr>
          <a:lstStyle/>
          <a:p>
            <a:r>
              <a:rPr lang="en-US" sz="4000" b="1" dirty="0" smtClean="0"/>
              <a:t>FutureGrid and US Cyberinfrastructure </a:t>
            </a:r>
            <a:br>
              <a:rPr lang="en-US" sz="4000" b="1" dirty="0" smtClean="0"/>
            </a:br>
            <a:r>
              <a:rPr lang="en-US" sz="4000" b="1" dirty="0" smtClean="0"/>
              <a:t>Collaboration with EU</a:t>
            </a:r>
            <a:endParaRPr lang="en-US" sz="4000" dirty="0"/>
          </a:p>
        </p:txBody>
      </p:sp>
      <p:sp>
        <p:nvSpPr>
          <p:cNvPr id="3" name="Subtitle 2"/>
          <p:cNvSpPr>
            <a:spLocks noGrp="1"/>
          </p:cNvSpPr>
          <p:nvPr>
            <p:ph type="subTitle" idx="1"/>
          </p:nvPr>
        </p:nvSpPr>
        <p:spPr>
          <a:xfrm>
            <a:off x="914400" y="2057400"/>
            <a:ext cx="7162800" cy="2438400"/>
          </a:xfrm>
        </p:spPr>
        <p:txBody>
          <a:bodyPr>
            <a:noAutofit/>
          </a:bodyPr>
          <a:lstStyle/>
          <a:p>
            <a:r>
              <a:rPr lang="en-US" sz="2400" b="1" dirty="0" smtClean="0">
                <a:solidFill>
                  <a:schemeClr val="tx1"/>
                </a:solidFill>
              </a:rPr>
              <a:t>Symposium on transatlantic EU-U.S. cooperation in the field of large scale research infrastructures</a:t>
            </a:r>
          </a:p>
          <a:p>
            <a:r>
              <a:rPr lang="en-US" sz="2400" b="1" dirty="0" smtClean="0">
                <a:solidFill>
                  <a:schemeClr val="tx1"/>
                </a:solidFill>
              </a:rPr>
              <a:t>1st October 2010 CNR, Rome, Italy</a:t>
            </a:r>
            <a:endParaRPr lang="it-IT" sz="2400" b="1" dirty="0" smtClean="0">
              <a:solidFill>
                <a:schemeClr val="tx1"/>
              </a:solidFill>
            </a:endParaRPr>
          </a:p>
        </p:txBody>
      </p:sp>
      <p:sp>
        <p:nvSpPr>
          <p:cNvPr id="5" name="Subtitle 2"/>
          <p:cNvSpPr txBox="1">
            <a:spLocks/>
          </p:cNvSpPr>
          <p:nvPr/>
        </p:nvSpPr>
        <p:spPr>
          <a:xfrm>
            <a:off x="0" y="3657600"/>
            <a:ext cx="9144000" cy="4343400"/>
          </a:xfrm>
          <a:prstGeom prst="rect">
            <a:avLst/>
          </a:prstGeom>
        </p:spPr>
        <p:txBody>
          <a:bodyPr vert="horz" lIns="91440" tIns="45720" rIns="91440" bIns="45720" rtlCol="0">
            <a:normAutofit/>
          </a:bodyPr>
          <a:lstStyle/>
          <a:p>
            <a:pPr algn="ctr">
              <a:spcBef>
                <a:spcPct val="20000"/>
              </a:spcBef>
              <a:buFont typeface="Arial" pitchFamily="34" charset="0"/>
              <a:buNone/>
              <a:defRPr/>
            </a:pPr>
            <a:r>
              <a:rPr lang="en-US" sz="2400" dirty="0" smtClean="0">
                <a:solidFill>
                  <a:prstClr val="black"/>
                </a:solidFill>
                <a:latin typeface="Script MT Bold" pitchFamily="66" charset="0"/>
                <a:cs typeface="Times New Roman" pitchFamily="18"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2000" dirty="0" smtClean="0">
                <a:solidFill>
                  <a:prstClr val="black"/>
                </a:solidFill>
              </a:rPr>
              <a:t> </a:t>
            </a:r>
            <a:r>
              <a:rPr lang="en-US" sz="2000" dirty="0" smtClean="0">
                <a:solidFill>
                  <a:prstClr val="black"/>
                </a:solidFill>
                <a:hlinkClick r:id="rId4"/>
              </a:rPr>
              <a:t>http://www.infomall.org</a:t>
            </a:r>
            <a:r>
              <a:rPr lang="en-US" sz="2000" dirty="0" smtClean="0">
                <a:solidFill>
                  <a:prstClr val="black"/>
                </a:solidFill>
              </a:rPr>
              <a:t>    </a:t>
            </a:r>
            <a:r>
              <a:rPr lang="en-US" sz="2000" dirty="0" smtClean="0">
                <a:solidFill>
                  <a:prstClr val="black"/>
                </a:solidFill>
                <a:hlinkClick r:id="rId5"/>
              </a:rPr>
              <a:t>http://www.futuregrid.org</a:t>
            </a:r>
            <a:r>
              <a:rPr lang="en-US" sz="2000" dirty="0" smtClean="0">
                <a:solidFill>
                  <a:prstClr val="black"/>
                </a:solidFill>
              </a:rPr>
              <a:t>  </a:t>
            </a:r>
          </a:p>
          <a:p>
            <a:pPr algn="ctr">
              <a:spcBef>
                <a:spcPct val="20000"/>
              </a:spcBef>
              <a:buFont typeface="Arial" pitchFamily="34" charset="0"/>
              <a:buNone/>
              <a:defRPr/>
            </a:pPr>
            <a:endParaRPr lang="en-US" sz="2400" dirty="0" smtClean="0">
              <a:solidFill>
                <a:prstClr val="black"/>
              </a:solidFill>
            </a:endParaRPr>
          </a:p>
          <a:p>
            <a:pPr algn="ctr">
              <a:spcBef>
                <a:spcPct val="20000"/>
              </a:spcBef>
              <a:buFont typeface="Arial" pitchFamily="34" charset="0"/>
              <a:buNone/>
              <a:defRPr/>
            </a:pPr>
            <a:endParaRPr lang="en-US" sz="2400" dirty="0">
              <a:solidFill>
                <a:prstClr val="black"/>
              </a:solidFill>
            </a:endParaRPr>
          </a:p>
          <a:p>
            <a:pPr algn="ctr">
              <a:spcBef>
                <a:spcPct val="20000"/>
              </a:spcBef>
            </a:pPr>
            <a:r>
              <a:rPr lang="en-US" sz="1900" dirty="0" smtClean="0">
                <a:solidFill>
                  <a:prstClr val="black"/>
                </a:solidFill>
                <a:latin typeface="Times New Roman" pitchFamily="18" charset="0"/>
                <a:cs typeface="Times New Roman" pitchFamily="18" charset="0"/>
              </a:rPr>
              <a:t>Director, Digital Science Center, Pervasive Technology Institute</a:t>
            </a:r>
          </a:p>
          <a:p>
            <a:pPr algn="ctr">
              <a:spcBef>
                <a:spcPct val="20000"/>
              </a:spcBef>
            </a:pPr>
            <a:r>
              <a:rPr lang="en-US" sz="1900" dirty="0" smtClean="0">
                <a:solidFill>
                  <a:prstClr val="black"/>
                </a:solidFill>
                <a:latin typeface="Times New Roman" pitchFamily="18" charset="0"/>
                <a:cs typeface="Times New Roman" pitchFamily="18" charset="0"/>
              </a:rPr>
              <a:t>Associate Dean for Research and Graduate Studies,  School of Informatics and Computing</a:t>
            </a:r>
          </a:p>
          <a:p>
            <a:pPr algn="ctr">
              <a:spcBef>
                <a:spcPct val="20000"/>
              </a:spcBef>
            </a:pPr>
            <a:r>
              <a:rPr lang="en-US" sz="1900" dirty="0" smtClean="0">
                <a:solidFill>
                  <a:prstClr val="black"/>
                </a:solidFill>
                <a:latin typeface="Times New Roman" pitchFamily="18" charset="0"/>
                <a:cs typeface="Times New Roman" pitchFamily="18" charset="0"/>
              </a:rPr>
              <a:t>Indiana University Bloomington</a:t>
            </a:r>
            <a:endParaRPr lang="en-US" sz="2400" dirty="0" smtClean="0">
              <a:solidFill>
                <a:prstClr val="black"/>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5495399" cy="1061490"/>
          </a:xfrm>
        </p:spPr>
        <p:txBody>
          <a:bodyPr/>
          <a:lstStyle/>
          <a:p>
            <a:r>
              <a:rPr lang="en-US" b="1" dirty="0" smtClean="0"/>
              <a:t>Education on FutureGrid</a:t>
            </a:r>
            <a:endParaRPr lang="en-US" b="1" dirty="0"/>
          </a:p>
        </p:txBody>
      </p:sp>
      <p:sp>
        <p:nvSpPr>
          <p:cNvPr id="3" name="Content Placeholder 2"/>
          <p:cNvSpPr>
            <a:spLocks noGrp="1"/>
          </p:cNvSpPr>
          <p:nvPr>
            <p:ph idx="1"/>
          </p:nvPr>
        </p:nvSpPr>
        <p:spPr>
          <a:xfrm>
            <a:off x="0" y="1600200"/>
            <a:ext cx="9144000" cy="5257800"/>
          </a:xfrm>
        </p:spPr>
        <p:txBody>
          <a:bodyPr>
            <a:normAutofit fontScale="92500" lnSpcReduction="20000"/>
          </a:bodyPr>
          <a:lstStyle/>
          <a:p>
            <a:r>
              <a:rPr lang="en-US" dirty="0" smtClean="0"/>
              <a:t>Build up </a:t>
            </a:r>
            <a:r>
              <a:rPr lang="en-US" dirty="0" smtClean="0">
                <a:solidFill>
                  <a:srgbClr val="FF0000"/>
                </a:solidFill>
              </a:rPr>
              <a:t>tutorials</a:t>
            </a:r>
            <a:r>
              <a:rPr lang="en-US" dirty="0" smtClean="0"/>
              <a:t> on supported software</a:t>
            </a:r>
          </a:p>
          <a:p>
            <a:r>
              <a:rPr lang="en-US" dirty="0" smtClean="0"/>
              <a:t>Support development of curricula requiring privileges and </a:t>
            </a:r>
            <a:r>
              <a:rPr lang="en-US" dirty="0" smtClean="0">
                <a:solidFill>
                  <a:srgbClr val="FF0000"/>
                </a:solidFill>
              </a:rPr>
              <a:t>systems destruction capabilities </a:t>
            </a:r>
            <a:r>
              <a:rPr lang="en-US" dirty="0" smtClean="0"/>
              <a:t>that are hard to grant on conventional TeraGrid</a:t>
            </a:r>
          </a:p>
          <a:p>
            <a:r>
              <a:rPr lang="en-US" dirty="0" smtClean="0"/>
              <a:t>Offer suite of </a:t>
            </a:r>
            <a:r>
              <a:rPr lang="en-US" dirty="0" smtClean="0">
                <a:solidFill>
                  <a:srgbClr val="FF0000"/>
                </a:solidFill>
              </a:rPr>
              <a:t>appliances</a:t>
            </a:r>
            <a:r>
              <a:rPr lang="en-US" dirty="0" smtClean="0"/>
              <a:t> (customized VM based images) supporting online laboratories</a:t>
            </a:r>
          </a:p>
          <a:p>
            <a:r>
              <a:rPr lang="en-US" dirty="0" smtClean="0"/>
              <a:t>Supporting ~200 students in </a:t>
            </a:r>
            <a:r>
              <a:rPr lang="en-US" dirty="0" smtClean="0">
                <a:solidFill>
                  <a:srgbClr val="FF0000"/>
                </a:solidFill>
              </a:rPr>
              <a:t>Virtual Summer School </a:t>
            </a:r>
            <a:r>
              <a:rPr lang="en-US" dirty="0" smtClean="0"/>
              <a:t>on “</a:t>
            </a:r>
            <a:r>
              <a:rPr lang="en-US" dirty="0" smtClean="0">
                <a:solidFill>
                  <a:srgbClr val="FF0000"/>
                </a:solidFill>
              </a:rPr>
              <a:t>Big Data</a:t>
            </a:r>
            <a:r>
              <a:rPr lang="en-US" dirty="0" smtClean="0"/>
              <a:t>” July 26-30 with set of certified images – first offering of FutureGrid 101 Class; </a:t>
            </a:r>
            <a:r>
              <a:rPr lang="en-US" dirty="0" smtClean="0">
                <a:solidFill>
                  <a:srgbClr val="FF0000"/>
                </a:solidFill>
              </a:rPr>
              <a:t>TeraGrid ‘10 </a:t>
            </a:r>
            <a:r>
              <a:rPr lang="en-US" dirty="0" smtClean="0"/>
              <a:t>“Cloud technologies, data-intensive science and the TG”; </a:t>
            </a:r>
            <a:r>
              <a:rPr lang="en-US" dirty="0" err="1" smtClean="0"/>
              <a:t>CloudCom</a:t>
            </a:r>
            <a:r>
              <a:rPr lang="en-US" dirty="0" smtClean="0"/>
              <a:t> conference tutorials Nov 30-Dec 3 2010</a:t>
            </a:r>
          </a:p>
          <a:p>
            <a:r>
              <a:rPr lang="en-US" dirty="0" smtClean="0"/>
              <a:t>Experimental </a:t>
            </a:r>
            <a:r>
              <a:rPr lang="en-US" dirty="0" smtClean="0">
                <a:solidFill>
                  <a:srgbClr val="FF0000"/>
                </a:solidFill>
              </a:rPr>
              <a:t>class use </a:t>
            </a:r>
            <a:r>
              <a:rPr lang="en-US" dirty="0" smtClean="0"/>
              <a:t>fall semester at Indiana, Florida and LSU</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0"/>
            <a:ext cx="5412699" cy="914400"/>
          </a:xfrm>
        </p:spPr>
        <p:txBody>
          <a:bodyPr/>
          <a:lstStyle/>
          <a:p>
            <a:r>
              <a:rPr lang="en-US" b="1" dirty="0" smtClean="0"/>
              <a:t>Interactions with Europe I</a:t>
            </a:r>
            <a:endParaRPr lang="en-US" b="1" dirty="0"/>
          </a:p>
        </p:txBody>
      </p:sp>
      <p:sp>
        <p:nvSpPr>
          <p:cNvPr id="3" name="Content Placeholder 2"/>
          <p:cNvSpPr>
            <a:spLocks noGrp="1"/>
          </p:cNvSpPr>
          <p:nvPr>
            <p:ph idx="1"/>
          </p:nvPr>
        </p:nvSpPr>
        <p:spPr>
          <a:xfrm>
            <a:off x="0" y="1143000"/>
            <a:ext cx="9144000" cy="5486400"/>
          </a:xfrm>
        </p:spPr>
        <p:txBody>
          <a:bodyPr>
            <a:normAutofit fontScale="92500" lnSpcReduction="20000"/>
          </a:bodyPr>
          <a:lstStyle/>
          <a:p>
            <a:r>
              <a:rPr lang="en-US" dirty="0" smtClean="0">
                <a:solidFill>
                  <a:srgbClr val="C00000"/>
                </a:solidFill>
              </a:rPr>
              <a:t>Software Collaboration: </a:t>
            </a:r>
            <a:r>
              <a:rPr lang="en-US" dirty="0" smtClean="0"/>
              <a:t>currently Amazon/Azure far ahead of academic computing platforms</a:t>
            </a:r>
          </a:p>
          <a:p>
            <a:r>
              <a:rPr lang="en-US" dirty="0" smtClean="0"/>
              <a:t>Collaboration between </a:t>
            </a:r>
            <a:r>
              <a:rPr lang="en-US" dirty="0" smtClean="0"/>
              <a:t>Venus-C(?), </a:t>
            </a:r>
            <a:r>
              <a:rPr lang="en-US" dirty="0" smtClean="0"/>
              <a:t>FutureGrid and Magellan (DoE) on </a:t>
            </a:r>
            <a:r>
              <a:rPr lang="en-US" dirty="0" smtClean="0">
                <a:solidFill>
                  <a:srgbClr val="C00000"/>
                </a:solidFill>
              </a:rPr>
              <a:t>quantifying value of Clouds </a:t>
            </a:r>
            <a:r>
              <a:rPr lang="en-US" dirty="0" smtClean="0"/>
              <a:t>in Science</a:t>
            </a:r>
          </a:p>
          <a:p>
            <a:pPr lvl="1"/>
            <a:r>
              <a:rPr lang="en-US" dirty="0" smtClean="0"/>
              <a:t>Have planning meeting at </a:t>
            </a:r>
            <a:r>
              <a:rPr lang="en-US" dirty="0" err="1" smtClean="0"/>
              <a:t>CloudCom</a:t>
            </a:r>
            <a:r>
              <a:rPr lang="en-US" dirty="0" smtClean="0"/>
              <a:t> 2010</a:t>
            </a:r>
          </a:p>
          <a:p>
            <a:r>
              <a:rPr lang="en-US" dirty="0" smtClean="0"/>
              <a:t>Collaboration between NSF </a:t>
            </a:r>
            <a:r>
              <a:rPr lang="en-US" dirty="0" err="1" smtClean="0"/>
              <a:t>Keeneland</a:t>
            </a:r>
            <a:r>
              <a:rPr lang="en-US" dirty="0" smtClean="0"/>
              <a:t> facility and PRACE (?) on quantifying value </a:t>
            </a:r>
            <a:r>
              <a:rPr lang="en-US" dirty="0" smtClean="0">
                <a:solidFill>
                  <a:srgbClr val="C00000"/>
                </a:solidFill>
              </a:rPr>
              <a:t>of GPGPU’s in Science </a:t>
            </a:r>
            <a:r>
              <a:rPr lang="en-US" dirty="0" smtClean="0"/>
              <a:t>and developing programming models for Heterogeneous/GPGPU systems</a:t>
            </a:r>
          </a:p>
          <a:p>
            <a:r>
              <a:rPr lang="en-US" dirty="0" smtClean="0"/>
              <a:t>Collaboration between NSF Gordon facility and others on quantifying infrastructure needed for </a:t>
            </a:r>
            <a:r>
              <a:rPr lang="en-US" dirty="0" smtClean="0">
                <a:solidFill>
                  <a:srgbClr val="C00000"/>
                </a:solidFill>
              </a:rPr>
              <a:t>data intensive computational science and engineering</a:t>
            </a:r>
            <a:endParaRPr lang="en-US" dirty="0">
              <a:solidFill>
                <a:srgbClr val="C00000"/>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11</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7391400" cy="1143000"/>
          </a:xfrm>
        </p:spPr>
        <p:txBody>
          <a:bodyPr>
            <a:noAutofit/>
          </a:bodyPr>
          <a:lstStyle/>
          <a:p>
            <a:pPr algn="l"/>
            <a:r>
              <a:rPr lang="en-US" sz="2400" dirty="0" smtClean="0"/>
              <a:t>Keeneland – NSF-Funded Partnership to Enable Large-scale Computational Science on </a:t>
            </a:r>
            <a:r>
              <a:rPr lang="en-US" sz="2400" smtClean="0"/>
              <a:t>Heterogeneous Architectures</a:t>
            </a:r>
            <a:endParaRPr lang="en-US" sz="2400" dirty="0"/>
          </a:p>
        </p:txBody>
      </p:sp>
      <p:sp>
        <p:nvSpPr>
          <p:cNvPr id="3075" name="Content Placeholder 5"/>
          <p:cNvSpPr>
            <a:spLocks noGrp="1"/>
          </p:cNvSpPr>
          <p:nvPr>
            <p:ph sz="half" idx="1"/>
          </p:nvPr>
        </p:nvSpPr>
        <p:spPr>
          <a:xfrm>
            <a:off x="457200" y="1600200"/>
            <a:ext cx="3886200" cy="4525963"/>
          </a:xfrm>
        </p:spPr>
        <p:txBody>
          <a:bodyPr>
            <a:normAutofit fontScale="70000" lnSpcReduction="20000"/>
          </a:bodyPr>
          <a:lstStyle/>
          <a:p>
            <a:r>
              <a:rPr lang="en-US" dirty="0" smtClean="0"/>
              <a:t>NSF Track 2D System of Innovative Design</a:t>
            </a:r>
          </a:p>
          <a:p>
            <a:pPr lvl="1"/>
            <a:r>
              <a:rPr lang="en-US" dirty="0" smtClean="0"/>
              <a:t>Georgia Tech</a:t>
            </a:r>
          </a:p>
          <a:p>
            <a:pPr lvl="1"/>
            <a:r>
              <a:rPr lang="en-US" dirty="0" smtClean="0"/>
              <a:t>UTK NICS</a:t>
            </a:r>
          </a:p>
          <a:p>
            <a:pPr lvl="1"/>
            <a:r>
              <a:rPr lang="en-US" dirty="0" smtClean="0"/>
              <a:t>ORNL</a:t>
            </a:r>
          </a:p>
          <a:p>
            <a:pPr lvl="1"/>
            <a:r>
              <a:rPr lang="en-US" dirty="0" smtClean="0"/>
              <a:t>UTK</a:t>
            </a:r>
          </a:p>
          <a:p>
            <a:r>
              <a:rPr lang="en-US" dirty="0" smtClean="0"/>
              <a:t>Two GPU clusters</a:t>
            </a:r>
          </a:p>
          <a:p>
            <a:pPr lvl="1"/>
            <a:r>
              <a:rPr lang="en-US" dirty="0" smtClean="0"/>
              <a:t>Initial delivery</a:t>
            </a:r>
          </a:p>
          <a:p>
            <a:pPr lvl="2"/>
            <a:r>
              <a:rPr lang="en-US" dirty="0" smtClean="0">
                <a:solidFill>
                  <a:srgbClr val="FF0000"/>
                </a:solidFill>
              </a:rPr>
              <a:t>Being built now; Expected availability is November 2010</a:t>
            </a:r>
          </a:p>
          <a:p>
            <a:pPr lvl="1"/>
            <a:r>
              <a:rPr lang="en-US" dirty="0" smtClean="0"/>
              <a:t>Full scale – Spring 2012</a:t>
            </a:r>
          </a:p>
          <a:p>
            <a:pPr lvl="1"/>
            <a:r>
              <a:rPr lang="en-US" dirty="0" smtClean="0"/>
              <a:t>NVIDIA, HP, Intel, </a:t>
            </a:r>
            <a:r>
              <a:rPr lang="en-US" dirty="0" err="1" smtClean="0"/>
              <a:t>Qlogic</a:t>
            </a:r>
            <a:endParaRPr lang="en-US" dirty="0" smtClean="0"/>
          </a:p>
          <a:p>
            <a:r>
              <a:rPr lang="en-US" dirty="0" smtClean="0"/>
              <a:t>Operations, user support</a:t>
            </a:r>
          </a:p>
          <a:p>
            <a:r>
              <a:rPr lang="en-US" dirty="0" smtClean="0"/>
              <a:t>Education, Outreach, Training for scientists, students, industry</a:t>
            </a:r>
          </a:p>
          <a:p>
            <a:r>
              <a:rPr lang="en-US" dirty="0" smtClean="0"/>
              <a:t>Software tools, application development</a:t>
            </a:r>
          </a:p>
          <a:p>
            <a:endParaRPr lang="en-US" dirty="0" smtClean="0"/>
          </a:p>
        </p:txBody>
      </p:sp>
      <p:sp>
        <p:nvSpPr>
          <p:cNvPr id="3076" name="Content Placeholder 8"/>
          <p:cNvSpPr>
            <a:spLocks noGrp="1"/>
          </p:cNvSpPr>
          <p:nvPr>
            <p:ph sz="half" idx="2"/>
          </p:nvPr>
        </p:nvSpPr>
        <p:spPr/>
        <p:txBody>
          <a:bodyPr>
            <a:normAutofit fontScale="70000" lnSpcReduction="20000"/>
          </a:bodyPr>
          <a:lstStyle/>
          <a:p>
            <a:r>
              <a:rPr lang="en-US" dirty="0" smtClean="0"/>
              <a:t>Exploit graphics processors to provide extreme performance and energy efficiency</a:t>
            </a:r>
          </a:p>
        </p:txBody>
      </p:sp>
      <p:sp>
        <p:nvSpPr>
          <p:cNvPr id="3074" name="Slide Number Placeholder 4"/>
          <p:cNvSpPr>
            <a:spLocks noGrp="1"/>
          </p:cNvSpPr>
          <p:nvPr>
            <p:ph type="sldNum" sz="quarter" idx="12"/>
          </p:nvPr>
        </p:nvSpPr>
        <p:spPr/>
        <p:txBody>
          <a:bodyPr/>
          <a:lstStyle/>
          <a:p>
            <a:fld id="{F57BD670-F655-472E-8B6F-1FE4653A18B4}" type="slidenum">
              <a:rPr lang="en-US" smtClean="0">
                <a:solidFill>
                  <a:prstClr val="black">
                    <a:lumMod val="75000"/>
                    <a:lumOff val="25000"/>
                  </a:prstClr>
                </a:solidFill>
              </a:rPr>
              <a:pPr/>
              <a:t>12</a:t>
            </a:fld>
            <a:endParaRPr lang="en-US">
              <a:solidFill>
                <a:prstClr val="black">
                  <a:lumMod val="75000"/>
                  <a:lumOff val="25000"/>
                </a:prstClr>
              </a:solidFill>
            </a:endParaRPr>
          </a:p>
        </p:txBody>
      </p:sp>
      <p:pic>
        <p:nvPicPr>
          <p:cNvPr id="3077" name="Picture 7" descr="nsf1.tif"/>
          <p:cNvPicPr>
            <a:picLocks noChangeAspect="1"/>
          </p:cNvPicPr>
          <p:nvPr/>
        </p:nvPicPr>
        <p:blipFill>
          <a:blip r:embed="rId3" cstate="print"/>
          <a:srcRect/>
          <a:stretch>
            <a:fillRect/>
          </a:stretch>
        </p:blipFill>
        <p:spPr bwMode="auto">
          <a:xfrm>
            <a:off x="7553325" y="0"/>
            <a:ext cx="1590675" cy="1600200"/>
          </a:xfrm>
          <a:prstGeom prst="rect">
            <a:avLst/>
          </a:prstGeom>
          <a:noFill/>
          <a:ln w="9525">
            <a:noFill/>
            <a:miter lim="800000"/>
            <a:headEnd/>
            <a:tailEnd/>
          </a:ln>
        </p:spPr>
      </p:pic>
      <p:pic>
        <p:nvPicPr>
          <p:cNvPr id="3078" name="Picture 2"/>
          <p:cNvPicPr>
            <a:picLocks noChangeAspect="1" noChangeArrowheads="1"/>
          </p:cNvPicPr>
          <p:nvPr/>
        </p:nvPicPr>
        <p:blipFill>
          <a:blip r:embed="rId4" cstate="print"/>
          <a:srcRect/>
          <a:stretch>
            <a:fillRect/>
          </a:stretch>
        </p:blipFill>
        <p:spPr bwMode="auto">
          <a:xfrm>
            <a:off x="5391150" y="2808288"/>
            <a:ext cx="1847850" cy="3059112"/>
          </a:xfrm>
          <a:prstGeom prst="rect">
            <a:avLst/>
          </a:prstGeom>
          <a:noFill/>
          <a:ln w="9525">
            <a:noFill/>
            <a:miter lim="800000"/>
            <a:headEnd/>
            <a:tailEnd/>
          </a:ln>
        </p:spPr>
      </p:pic>
      <p:pic>
        <p:nvPicPr>
          <p:cNvPr id="3079" name="Picture 3"/>
          <p:cNvPicPr>
            <a:picLocks noChangeAspect="1" noChangeArrowheads="1"/>
          </p:cNvPicPr>
          <p:nvPr/>
        </p:nvPicPr>
        <p:blipFill>
          <a:blip r:embed="rId5" cstate="print"/>
          <a:srcRect/>
          <a:stretch>
            <a:fillRect/>
          </a:stretch>
        </p:blipFill>
        <p:spPr bwMode="auto">
          <a:xfrm>
            <a:off x="4476750" y="3951288"/>
            <a:ext cx="931863" cy="863600"/>
          </a:xfrm>
          <a:prstGeom prst="rect">
            <a:avLst/>
          </a:prstGeom>
          <a:noFill/>
          <a:ln w="9525">
            <a:noFill/>
            <a:miter lim="800000"/>
            <a:headEnd/>
            <a:tailEnd/>
          </a:ln>
        </p:spPr>
      </p:pic>
      <p:sp>
        <p:nvSpPr>
          <p:cNvPr id="3080" name="TextBox 11"/>
          <p:cNvSpPr txBox="1">
            <a:spLocks noChangeArrowheads="1"/>
          </p:cNvSpPr>
          <p:nvPr/>
        </p:nvSpPr>
        <p:spPr bwMode="auto">
          <a:xfrm>
            <a:off x="5391150" y="2509840"/>
            <a:ext cx="1800225" cy="261937"/>
          </a:xfrm>
          <a:prstGeom prst="rect">
            <a:avLst/>
          </a:prstGeom>
          <a:noFill/>
          <a:ln w="9525">
            <a:noFill/>
            <a:miter lim="800000"/>
            <a:headEnd/>
            <a:tailEnd/>
          </a:ln>
        </p:spPr>
        <p:txBody>
          <a:bodyPr wrap="none">
            <a:spAutoFit/>
          </a:bodyPr>
          <a:lstStyle/>
          <a:p>
            <a:r>
              <a:rPr lang="en-US" sz="1100" i="1">
                <a:solidFill>
                  <a:srgbClr val="FF0000"/>
                </a:solidFill>
                <a:latin typeface="Arial" charset="0"/>
              </a:rPr>
              <a:t>NVIDIA’s new Fermi GPU</a:t>
            </a:r>
          </a:p>
        </p:txBody>
      </p:sp>
      <p:graphicFrame>
        <p:nvGraphicFramePr>
          <p:cNvPr id="3351" name="Group 279"/>
          <p:cNvGraphicFramePr>
            <a:graphicFrameLocks noGrp="1"/>
          </p:cNvGraphicFramePr>
          <p:nvPr/>
        </p:nvGraphicFramePr>
        <p:xfrm>
          <a:off x="7467600" y="2209800"/>
          <a:ext cx="1524000" cy="3968752"/>
        </p:xfrm>
        <a:graphic>
          <a:graphicData uri="http://schemas.openxmlformats.org/drawingml/2006/table">
            <a:tbl>
              <a:tblPr/>
              <a:tblGrid>
                <a:gridCol w="1524000"/>
              </a:tblGrid>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Prof. Jeffrey S. Vetter</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Richard Fujimoto</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Karsten Schwan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Prof. Jack Dongarra</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Thomas Schulthess</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Prof. Sudha Yalamanchili</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Jeremy Meredith</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Philip Roth</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chemeClr val="tx1"/>
                          </a:solidFill>
                          <a:effectLst/>
                          <a:latin typeface="Arial" charset="0"/>
                          <a:cs typeface="Times New Roman" pitchFamily="18" charset="0"/>
                        </a:rPr>
                        <a:t>Richard Glassbrook</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Patricia Kovatch</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Stephen McNally</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Dr. Bruce Loftis</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Jim Ferguson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1" i="0" u="none" strike="noStrike" cap="none" normalizeH="0" baseline="0" dirty="0" smtClean="0">
                          <a:ln>
                            <a:noFill/>
                          </a:ln>
                          <a:solidFill>
                            <a:schemeClr val="tx1"/>
                          </a:solidFill>
                          <a:effectLst/>
                          <a:latin typeface="Arial" charset="0"/>
                          <a:cs typeface="Times New Roman" pitchFamily="18" charset="0"/>
                        </a:rPr>
                        <a:t>James Rogers</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Arial" charset="0"/>
                          <a:cs typeface="Times New Roman" pitchFamily="18" charset="0"/>
                        </a:rPr>
                        <a:t>Kathlyn Boudwin</a:t>
                      </a:r>
                      <a:endParaRPr kumimoji="0" lang="en-US" sz="800" b="1"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smtClean="0">
                          <a:ln>
                            <a:noFill/>
                          </a:ln>
                          <a:solidFill>
                            <a:schemeClr val="tx1"/>
                          </a:solidFill>
                          <a:effectLst/>
                          <a:latin typeface="Arial" charset="0"/>
                          <a:cs typeface="Times New Roman" pitchFamily="18" charset="0"/>
                        </a:rPr>
                        <a:t>Arlene Washington</a:t>
                      </a:r>
                      <a:endParaRPr kumimoji="0" lang="en-US" sz="800" b="1"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3345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1" u="none" strike="noStrike" cap="none" normalizeH="0" baseline="0" dirty="0" smtClean="0">
                          <a:ln>
                            <a:noFill/>
                          </a:ln>
                          <a:solidFill>
                            <a:schemeClr val="tx1"/>
                          </a:solidFill>
                          <a:effectLst/>
                          <a:latin typeface="Arial" charset="0"/>
                          <a:cs typeface="Arial" charset="0"/>
                        </a:rPr>
                        <a:t>Many others…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11" name="Rectangle 10"/>
          <p:cNvSpPr/>
          <p:nvPr/>
        </p:nvSpPr>
        <p:spPr>
          <a:xfrm>
            <a:off x="3352800" y="5786735"/>
            <a:ext cx="3124200" cy="461665"/>
          </a:xfrm>
          <a:prstGeom prst="rect">
            <a:avLst/>
          </a:prstGeom>
        </p:spPr>
        <p:txBody>
          <a:bodyPr wrap="square">
            <a:spAutoFit/>
          </a:bodyPr>
          <a:lstStyle/>
          <a:p>
            <a:r>
              <a:rPr lang="en-US" sz="1200" dirty="0" smtClean="0">
                <a:solidFill>
                  <a:prstClr val="black"/>
                </a:solidFill>
                <a:latin typeface="Arial" charset="0"/>
                <a:hlinkClick r:id="rId6"/>
              </a:rPr>
              <a:t>http://keeneland.gatech.edu</a:t>
            </a:r>
          </a:p>
          <a:p>
            <a:r>
              <a:rPr lang="en-US" sz="1200" dirty="0" smtClean="0">
                <a:solidFill>
                  <a:prstClr val="black"/>
                </a:solidFill>
                <a:latin typeface="Arial" charset="0"/>
                <a:hlinkClick r:id="rId6"/>
              </a:rPr>
              <a:t>http://ft.ornl.gov</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Interactions with Europe II</a:t>
            </a:r>
            <a:endParaRPr lang="en-US" b="1" dirty="0"/>
          </a:p>
        </p:txBody>
      </p:sp>
      <p:sp>
        <p:nvSpPr>
          <p:cNvPr id="3" name="Content Placeholder 2"/>
          <p:cNvSpPr>
            <a:spLocks noGrp="1"/>
          </p:cNvSpPr>
          <p:nvPr>
            <p:ph idx="1"/>
          </p:nvPr>
        </p:nvSpPr>
        <p:spPr>
          <a:xfrm>
            <a:off x="0" y="1143000"/>
            <a:ext cx="9144000" cy="5105400"/>
          </a:xfrm>
        </p:spPr>
        <p:txBody>
          <a:bodyPr>
            <a:normAutofit fontScale="92500" lnSpcReduction="20000"/>
          </a:bodyPr>
          <a:lstStyle/>
          <a:p>
            <a:r>
              <a:rPr lang="en-US" dirty="0" smtClean="0">
                <a:solidFill>
                  <a:srgbClr val="C00000"/>
                </a:solidFill>
              </a:rPr>
              <a:t>Joint Summer Schools </a:t>
            </a:r>
            <a:r>
              <a:rPr lang="en-US" dirty="0" smtClean="0"/>
              <a:t>in areas of Computational and Data-enabled Science and Engineering – GPU’s, </a:t>
            </a:r>
            <a:r>
              <a:rPr lang="en-US" dirty="0" err="1" smtClean="0"/>
              <a:t>Petascale</a:t>
            </a:r>
            <a:r>
              <a:rPr lang="en-US" dirty="0" smtClean="0"/>
              <a:t>, Big Data, Clouds</a:t>
            </a:r>
          </a:p>
          <a:p>
            <a:pPr lvl="1"/>
            <a:r>
              <a:rPr lang="en-US" dirty="0" smtClean="0"/>
              <a:t>Define “appliances” to support laboratories</a:t>
            </a:r>
          </a:p>
          <a:p>
            <a:r>
              <a:rPr lang="en-US" dirty="0" smtClean="0"/>
              <a:t>Study </a:t>
            </a:r>
            <a:r>
              <a:rPr lang="en-US" dirty="0" smtClean="0">
                <a:solidFill>
                  <a:srgbClr val="C00000"/>
                </a:solidFill>
              </a:rPr>
              <a:t>link US Cyberinfrastructure to EGI </a:t>
            </a:r>
            <a:r>
              <a:rPr lang="en-US" dirty="0" smtClean="0"/>
              <a:t>starting with setting up an “EGI node” on FutureGrid</a:t>
            </a:r>
          </a:p>
          <a:p>
            <a:pPr lvl="1"/>
            <a:r>
              <a:rPr lang="en-US" dirty="0" smtClean="0"/>
              <a:t>Build on work of GIN group in OGF</a:t>
            </a:r>
          </a:p>
          <a:p>
            <a:pPr lvl="1"/>
            <a:r>
              <a:rPr lang="en-US" dirty="0" smtClean="0"/>
              <a:t>Suite of Interoperability experiments between Grids and Clouds – US Europe Asia South America</a:t>
            </a:r>
          </a:p>
          <a:p>
            <a:r>
              <a:rPr lang="en-US" dirty="0" smtClean="0"/>
              <a:t>Studies of importance of </a:t>
            </a:r>
            <a:r>
              <a:rPr lang="en-US" dirty="0" err="1" smtClean="0">
                <a:solidFill>
                  <a:srgbClr val="C00000"/>
                </a:solidFill>
              </a:rPr>
              <a:t>GreenIT</a:t>
            </a:r>
            <a:r>
              <a:rPr lang="en-US" dirty="0" smtClean="0"/>
              <a:t> using Grid5000, FutureGrid and ?</a:t>
            </a:r>
          </a:p>
          <a:p>
            <a:pPr lvl="1"/>
            <a:r>
              <a:rPr lang="en-US" dirty="0" smtClean="0"/>
              <a:t>Generalize to other distributed computing research</a:t>
            </a:r>
          </a:p>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13</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
        <p:nvSpPr>
          <p:cNvPr id="6" name="TextBox 5"/>
          <p:cNvSpPr txBox="1"/>
          <p:nvPr/>
        </p:nvSpPr>
        <p:spPr>
          <a:xfrm>
            <a:off x="304800" y="6248400"/>
            <a:ext cx="8706166" cy="369332"/>
          </a:xfrm>
          <a:prstGeom prst="rect">
            <a:avLst/>
          </a:prstGeom>
          <a:noFill/>
        </p:spPr>
        <p:txBody>
          <a:bodyPr wrap="none" rtlCol="0">
            <a:spAutoFit/>
          </a:bodyPr>
          <a:lstStyle/>
          <a:p>
            <a:r>
              <a:rPr lang="en-US" dirty="0" smtClean="0"/>
              <a:t>194 papers submitted to main track; 48 accepted; 4 days of tutorials including </a:t>
            </a:r>
            <a:r>
              <a:rPr lang="en-US" dirty="0" err="1" smtClean="0"/>
              <a:t>OpenNebula</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US Cyberinfrastructure Context</a:t>
            </a:r>
            <a:endParaRPr lang="en-US" b="1" dirty="0"/>
          </a:p>
        </p:txBody>
      </p:sp>
      <p:sp>
        <p:nvSpPr>
          <p:cNvPr id="3" name="Content Placeholder 2"/>
          <p:cNvSpPr>
            <a:spLocks noGrp="1"/>
          </p:cNvSpPr>
          <p:nvPr>
            <p:ph idx="1"/>
          </p:nvPr>
        </p:nvSpPr>
        <p:spPr>
          <a:xfrm>
            <a:off x="0" y="1600200"/>
            <a:ext cx="8686800" cy="4525963"/>
          </a:xfrm>
        </p:spPr>
        <p:txBody>
          <a:bodyPr>
            <a:normAutofit lnSpcReduction="10000"/>
          </a:bodyPr>
          <a:lstStyle/>
          <a:p>
            <a:r>
              <a:rPr lang="en-US" dirty="0" smtClean="0"/>
              <a:t>There are a rich set of facilities</a:t>
            </a:r>
          </a:p>
          <a:p>
            <a:pPr lvl="1"/>
            <a:r>
              <a:rPr lang="en-US" dirty="0" smtClean="0">
                <a:solidFill>
                  <a:srgbClr val="FF0000"/>
                </a:solidFill>
              </a:rPr>
              <a:t>Production TeraGrid </a:t>
            </a:r>
            <a:r>
              <a:rPr lang="en-US" dirty="0" smtClean="0"/>
              <a:t>facilities with distributed and shared memory</a:t>
            </a:r>
          </a:p>
          <a:p>
            <a:pPr lvl="1"/>
            <a:r>
              <a:rPr lang="en-US" dirty="0" smtClean="0"/>
              <a:t>Experimental “</a:t>
            </a:r>
            <a:r>
              <a:rPr lang="en-US" smtClean="0"/>
              <a:t>Track 2D</a:t>
            </a:r>
            <a:r>
              <a:rPr lang="en-US" dirty="0" smtClean="0"/>
              <a:t>” Awards</a:t>
            </a:r>
          </a:p>
          <a:p>
            <a:pPr lvl="2"/>
            <a:r>
              <a:rPr lang="en-US" dirty="0" smtClean="0">
                <a:solidFill>
                  <a:srgbClr val="FF0000"/>
                </a:solidFill>
              </a:rPr>
              <a:t>FutureGrid</a:t>
            </a:r>
            <a:r>
              <a:rPr lang="en-US" dirty="0" smtClean="0"/>
              <a:t>: Distributed Systems experiments cf. Grid5000</a:t>
            </a:r>
          </a:p>
          <a:p>
            <a:pPr lvl="2"/>
            <a:r>
              <a:rPr lang="en-US" dirty="0" err="1" smtClean="0">
                <a:solidFill>
                  <a:srgbClr val="FF0000"/>
                </a:solidFill>
              </a:rPr>
              <a:t>Keeneland</a:t>
            </a:r>
            <a:r>
              <a:rPr lang="en-US" dirty="0" smtClean="0"/>
              <a:t>: Powerful GPU Cluster</a:t>
            </a:r>
          </a:p>
          <a:p>
            <a:pPr lvl="2"/>
            <a:r>
              <a:rPr lang="en-US" dirty="0" smtClean="0">
                <a:solidFill>
                  <a:srgbClr val="FF0000"/>
                </a:solidFill>
              </a:rPr>
              <a:t>Gordon</a:t>
            </a:r>
            <a:r>
              <a:rPr lang="en-US" dirty="0" smtClean="0"/>
              <a:t>: Large (distributed) Shared memory system with SSD aimed at data analysis/visualization</a:t>
            </a:r>
          </a:p>
          <a:p>
            <a:pPr lvl="1"/>
            <a:r>
              <a:rPr lang="en-US" dirty="0" smtClean="0">
                <a:solidFill>
                  <a:srgbClr val="FF0000"/>
                </a:solidFill>
              </a:rPr>
              <a:t>Open Science Grid </a:t>
            </a:r>
            <a:r>
              <a:rPr lang="en-US" dirty="0" smtClean="0"/>
              <a:t>aimed at High Throughput computing and strong campus bridging</a:t>
            </a:r>
          </a:p>
          <a:p>
            <a:pPr lvl="2"/>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2</a:t>
            </a:fld>
            <a:endParaRPr lang="en-US">
              <a:solidFill>
                <a:prstClr val="black">
                  <a:tint val="75000"/>
                </a:prstClr>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34448"/>
          </a:xfrm>
        </p:spPr>
        <p:txBody>
          <a:bodyPr>
            <a:normAutofit/>
          </a:bodyPr>
          <a:lstStyle/>
          <a:p>
            <a:r>
              <a:rPr lang="en-US" b="1" dirty="0" smtClean="0"/>
              <a:t>FutureGrid key Concepts I</a:t>
            </a:r>
            <a:endParaRPr lang="en-US" b="1" dirty="0"/>
          </a:p>
        </p:txBody>
      </p:sp>
      <p:sp>
        <p:nvSpPr>
          <p:cNvPr id="3" name="Content Placeholder 2"/>
          <p:cNvSpPr>
            <a:spLocks noGrp="1"/>
          </p:cNvSpPr>
          <p:nvPr>
            <p:ph idx="1"/>
          </p:nvPr>
        </p:nvSpPr>
        <p:spPr>
          <a:xfrm>
            <a:off x="0" y="974725"/>
            <a:ext cx="9144000" cy="5883275"/>
          </a:xfrm>
        </p:spPr>
        <p:txBody>
          <a:bodyPr>
            <a:noAutofit/>
          </a:bodyPr>
          <a:lstStyle/>
          <a:p>
            <a:r>
              <a:rPr lang="en-US" sz="2500" dirty="0" smtClean="0">
                <a:latin typeface="Times New Roman" pitchFamily="18" charset="0"/>
                <a:cs typeface="Times New Roman" pitchFamily="18" charset="0"/>
              </a:rPr>
              <a:t>FutureGrid is an </a:t>
            </a:r>
            <a:r>
              <a:rPr lang="en-US" sz="2500" dirty="0" smtClean="0">
                <a:solidFill>
                  <a:srgbClr val="FF0000"/>
                </a:solidFill>
                <a:latin typeface="Times New Roman" pitchFamily="18" charset="0"/>
                <a:cs typeface="Times New Roman" pitchFamily="18" charset="0"/>
              </a:rPr>
              <a:t>international testbed </a:t>
            </a:r>
            <a:r>
              <a:rPr lang="en-US" sz="2500" dirty="0" smtClean="0">
                <a:latin typeface="Times New Roman" pitchFamily="18" charset="0"/>
                <a:cs typeface="Times New Roman" pitchFamily="18" charset="0"/>
              </a:rPr>
              <a:t>modeled on Grid5000</a:t>
            </a:r>
          </a:p>
          <a:p>
            <a:r>
              <a:rPr lang="en-US" sz="2500" dirty="0" smtClean="0">
                <a:latin typeface="Times New Roman" pitchFamily="18" charset="0"/>
                <a:cs typeface="Times New Roman" pitchFamily="18" charset="0"/>
              </a:rPr>
              <a:t>Rather than loading images onto VM’s, FutureGrid supports </a:t>
            </a:r>
            <a:r>
              <a:rPr lang="en-US" sz="2500" dirty="0" smtClean="0">
                <a:solidFill>
                  <a:srgbClr val="FF0000"/>
                </a:solidFill>
                <a:latin typeface="Times New Roman" pitchFamily="18" charset="0"/>
                <a:cs typeface="Times New Roman" pitchFamily="18" charset="0"/>
              </a:rPr>
              <a:t>Cloud, Grid and Parallel computing </a:t>
            </a:r>
            <a:r>
              <a:rPr lang="en-US" sz="2500" dirty="0" smtClean="0">
                <a:latin typeface="Times New Roman" pitchFamily="18" charset="0"/>
                <a:cs typeface="Times New Roman" pitchFamily="18" charset="0"/>
              </a:rPr>
              <a:t>environments by </a:t>
            </a:r>
            <a:r>
              <a:rPr lang="en-US" sz="2500" dirty="0" smtClean="0">
                <a:solidFill>
                  <a:srgbClr val="FF0000"/>
                </a:solidFill>
                <a:latin typeface="Times New Roman" pitchFamily="18" charset="0"/>
                <a:cs typeface="Times New Roman" pitchFamily="18" charset="0"/>
              </a:rPr>
              <a:t>dynamically provisioning </a:t>
            </a:r>
            <a:r>
              <a:rPr lang="en-US" sz="2500" dirty="0" smtClean="0">
                <a:latin typeface="Times New Roman" pitchFamily="18" charset="0"/>
                <a:cs typeface="Times New Roman" pitchFamily="18" charset="0"/>
              </a:rPr>
              <a:t>software as needed onto “bare-metal” using Moab/</a:t>
            </a:r>
            <a:r>
              <a:rPr lang="en-US" sz="2500" dirty="0" err="1" smtClean="0">
                <a:latin typeface="Times New Roman" pitchFamily="18" charset="0"/>
                <a:cs typeface="Times New Roman" pitchFamily="18" charset="0"/>
              </a:rPr>
              <a:t>xCAT</a:t>
            </a:r>
            <a:r>
              <a:rPr lang="en-US" sz="2500" dirty="0" smtClean="0">
                <a:latin typeface="Times New Roman" pitchFamily="18" charset="0"/>
                <a:cs typeface="Times New Roman" pitchFamily="18" charset="0"/>
              </a:rPr>
              <a:t> </a:t>
            </a:r>
          </a:p>
          <a:p>
            <a:pPr lvl="1"/>
            <a:r>
              <a:rPr lang="en-US" sz="2100" dirty="0" smtClean="0">
                <a:solidFill>
                  <a:srgbClr val="FF0000"/>
                </a:solidFill>
                <a:latin typeface="Times New Roman" pitchFamily="18" charset="0"/>
                <a:cs typeface="Times New Roman" pitchFamily="18" charset="0"/>
              </a:rPr>
              <a:t>Image library </a:t>
            </a:r>
            <a:r>
              <a:rPr lang="en-US" sz="2100" dirty="0" smtClean="0">
                <a:latin typeface="Times New Roman" pitchFamily="18" charset="0"/>
                <a:cs typeface="Times New Roman" pitchFamily="18" charset="0"/>
              </a:rPr>
              <a:t>for MPI, </a:t>
            </a:r>
            <a:r>
              <a:rPr lang="en-US" sz="2100" dirty="0" err="1" smtClean="0">
                <a:latin typeface="Times New Roman" pitchFamily="18" charset="0"/>
                <a:cs typeface="Times New Roman" pitchFamily="18" charset="0"/>
              </a:rPr>
              <a:t>OpenMP</a:t>
            </a:r>
            <a:r>
              <a:rPr lang="en-US" sz="2100" dirty="0" smtClean="0">
                <a:latin typeface="Times New Roman" pitchFamily="18" charset="0"/>
                <a:cs typeface="Times New Roman" pitchFamily="18" charset="0"/>
              </a:rPr>
              <a:t>, Hadoop, Dryad, </a:t>
            </a:r>
            <a:r>
              <a:rPr lang="en-US" sz="2100" dirty="0" err="1" smtClean="0">
                <a:solidFill>
                  <a:srgbClr val="FF0000"/>
                </a:solidFill>
                <a:latin typeface="Times New Roman" pitchFamily="18" charset="0"/>
                <a:cs typeface="Times New Roman" pitchFamily="18" charset="0"/>
              </a:rPr>
              <a:t>gLite</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Unicore</a:t>
            </a:r>
            <a:r>
              <a:rPr lang="en-US" sz="2100" dirty="0" smtClean="0">
                <a:latin typeface="Times New Roman" pitchFamily="18" charset="0"/>
                <a:cs typeface="Times New Roman" pitchFamily="18" charset="0"/>
              </a:rPr>
              <a:t>, Globus, </a:t>
            </a:r>
            <a:r>
              <a:rPr lang="en-US" sz="2100" dirty="0" err="1" smtClean="0">
                <a:latin typeface="Times New Roman" pitchFamily="18" charset="0"/>
                <a:cs typeface="Times New Roman" pitchFamily="18" charset="0"/>
              </a:rPr>
              <a:t>Xen</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ScaleMP</a:t>
            </a:r>
            <a:r>
              <a:rPr lang="en-US" sz="2100" dirty="0" smtClean="0">
                <a:latin typeface="Times New Roman" pitchFamily="18" charset="0"/>
                <a:cs typeface="Times New Roman" pitchFamily="18" charset="0"/>
              </a:rPr>
              <a:t> (distributed Shared Memory), Nimbus, Eucalyptus, </a:t>
            </a:r>
            <a:r>
              <a:rPr lang="en-US" sz="2100" dirty="0" err="1" smtClean="0">
                <a:solidFill>
                  <a:srgbClr val="FF0000"/>
                </a:solidFill>
                <a:latin typeface="Times New Roman" pitchFamily="18" charset="0"/>
                <a:cs typeface="Times New Roman" pitchFamily="18" charset="0"/>
              </a:rPr>
              <a:t>OpenNebula</a:t>
            </a:r>
            <a:r>
              <a:rPr lang="en-US" sz="2100" dirty="0" smtClean="0">
                <a:solidFill>
                  <a:srgbClr val="FF0000"/>
                </a:solidFill>
                <a:latin typeface="Times New Roman" pitchFamily="18" charset="0"/>
                <a:cs typeface="Times New Roman" pitchFamily="18" charset="0"/>
              </a:rPr>
              <a:t>,</a:t>
            </a:r>
            <a:r>
              <a:rPr lang="en-US" sz="2100" dirty="0" smtClean="0">
                <a:latin typeface="Times New Roman" pitchFamily="18" charset="0"/>
                <a:cs typeface="Times New Roman" pitchFamily="18" charset="0"/>
              </a:rPr>
              <a:t> KVM, Windows …..</a:t>
            </a:r>
          </a:p>
          <a:p>
            <a:r>
              <a:rPr lang="en-US" sz="2500" dirty="0" smtClean="0">
                <a:latin typeface="Times New Roman" pitchFamily="18" charset="0"/>
                <a:cs typeface="Times New Roman" pitchFamily="18" charset="0"/>
              </a:rPr>
              <a:t>The </a:t>
            </a:r>
            <a:r>
              <a:rPr lang="en-US" sz="2500" dirty="0" smtClean="0">
                <a:latin typeface="Times New Roman" pitchFamily="18" charset="0"/>
                <a:cs typeface="Times New Roman" pitchFamily="18" charset="0"/>
              </a:rPr>
              <a:t>FutureGrid testbed provides to its users:</a:t>
            </a:r>
          </a:p>
          <a:p>
            <a:pPr lvl="1"/>
            <a:r>
              <a:rPr lang="en-US" sz="2100" dirty="0" smtClean="0">
                <a:latin typeface="Times New Roman" pitchFamily="18" charset="0"/>
                <a:cs typeface="Times New Roman" pitchFamily="18" charset="0"/>
              </a:rPr>
              <a:t>A flexible development and testing platform for middleware and application users looking at </a:t>
            </a:r>
            <a:r>
              <a:rPr lang="en-US" sz="2100" dirty="0" smtClean="0">
                <a:solidFill>
                  <a:srgbClr val="FF0000"/>
                </a:solidFill>
                <a:latin typeface="Times New Roman" pitchFamily="18" charset="0"/>
                <a:cs typeface="Times New Roman" pitchFamily="18" charset="0"/>
              </a:rPr>
              <a:t>interoperability</a:t>
            </a:r>
            <a:r>
              <a:rPr lang="en-US" sz="2100" dirty="0" smtClean="0">
                <a:latin typeface="Times New Roman" pitchFamily="18" charset="0"/>
                <a:cs typeface="Times New Roman" pitchFamily="18" charset="0"/>
              </a:rPr>
              <a:t>, </a:t>
            </a:r>
            <a:r>
              <a:rPr lang="en-US" sz="2100" dirty="0" smtClean="0">
                <a:solidFill>
                  <a:srgbClr val="FF0000"/>
                </a:solidFill>
                <a:latin typeface="Times New Roman" pitchFamily="18" charset="0"/>
                <a:cs typeface="Times New Roman" pitchFamily="18" charset="0"/>
              </a:rPr>
              <a:t>functionality</a:t>
            </a:r>
            <a:r>
              <a:rPr lang="en-US" sz="2100" dirty="0" smtClean="0">
                <a:latin typeface="Times New Roman" pitchFamily="18" charset="0"/>
                <a:cs typeface="Times New Roman" pitchFamily="18" charset="0"/>
              </a:rPr>
              <a:t> and </a:t>
            </a:r>
            <a:r>
              <a:rPr lang="en-US" sz="2100" dirty="0" smtClean="0">
                <a:solidFill>
                  <a:srgbClr val="FF0000"/>
                </a:solidFill>
                <a:latin typeface="Times New Roman" pitchFamily="18" charset="0"/>
                <a:cs typeface="Times New Roman" pitchFamily="18" charset="0"/>
              </a:rPr>
              <a:t>performance</a:t>
            </a:r>
            <a:r>
              <a:rPr lang="en-US" sz="2100" dirty="0" smtClean="0">
                <a:latin typeface="Times New Roman" pitchFamily="18" charset="0"/>
                <a:cs typeface="Times New Roman" pitchFamily="18" charset="0"/>
              </a:rPr>
              <a:t> </a:t>
            </a:r>
          </a:p>
          <a:p>
            <a:pPr lvl="1"/>
            <a:r>
              <a:rPr lang="en-US" sz="2100" dirty="0" smtClean="0">
                <a:latin typeface="Times New Roman" pitchFamily="18" charset="0"/>
                <a:cs typeface="Times New Roman" pitchFamily="18" charset="0"/>
              </a:rPr>
              <a:t>Each use of FutureGrid is an</a:t>
            </a:r>
            <a:r>
              <a:rPr lang="en-US" sz="2100" dirty="0" smtClean="0">
                <a:solidFill>
                  <a:srgbClr val="FF0000"/>
                </a:solidFill>
                <a:latin typeface="Times New Roman" pitchFamily="18" charset="0"/>
                <a:cs typeface="Times New Roman" pitchFamily="18" charset="0"/>
              </a:rPr>
              <a:t> experiment </a:t>
            </a:r>
            <a:r>
              <a:rPr lang="en-US" sz="2100" dirty="0" smtClean="0">
                <a:latin typeface="Times New Roman" pitchFamily="18" charset="0"/>
                <a:cs typeface="Times New Roman" pitchFamily="18" charset="0"/>
              </a:rPr>
              <a:t>that is </a:t>
            </a:r>
            <a:r>
              <a:rPr lang="en-US" sz="2100" dirty="0" smtClean="0">
                <a:solidFill>
                  <a:srgbClr val="FF0000"/>
                </a:solidFill>
                <a:latin typeface="Times New Roman" pitchFamily="18" charset="0"/>
                <a:cs typeface="Times New Roman" pitchFamily="18" charset="0"/>
              </a:rPr>
              <a:t>reproducible</a:t>
            </a:r>
          </a:p>
          <a:p>
            <a:pPr lvl="1"/>
            <a:r>
              <a:rPr lang="en-US" sz="2100" dirty="0" smtClean="0">
                <a:latin typeface="Times New Roman" pitchFamily="18" charset="0"/>
                <a:cs typeface="Times New Roman" pitchFamily="18" charset="0"/>
              </a:rPr>
              <a:t>A rich </a:t>
            </a:r>
            <a:r>
              <a:rPr lang="en-US" sz="2100" dirty="0" smtClean="0">
                <a:solidFill>
                  <a:srgbClr val="FF0000"/>
                </a:solidFill>
                <a:latin typeface="Times New Roman" pitchFamily="18" charset="0"/>
                <a:cs typeface="Times New Roman" pitchFamily="18" charset="0"/>
              </a:rPr>
              <a:t>education and teaching </a:t>
            </a:r>
            <a:r>
              <a:rPr lang="en-US" sz="2100" dirty="0" smtClean="0">
                <a:latin typeface="Times New Roman" pitchFamily="18" charset="0"/>
                <a:cs typeface="Times New Roman" pitchFamily="18" charset="0"/>
              </a:rPr>
              <a:t>platform for advanced cyberinfrastructure classes</a:t>
            </a:r>
          </a:p>
          <a:p>
            <a:r>
              <a:rPr lang="en-US" sz="2500" dirty="0" smtClean="0">
                <a:latin typeface="Times New Roman" pitchFamily="18" charset="0"/>
                <a:cs typeface="Times New Roman" pitchFamily="18" charset="0"/>
              </a:rPr>
              <a:t>Growth comes from users depositing novel images in library</a:t>
            </a:r>
          </a:p>
          <a:p>
            <a:endParaRPr lang="en-US" sz="25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smtClean="0"/>
              <a:t>Dynamic Provisioning Results</a:t>
            </a:r>
            <a:endParaRPr lang="en-US" b="1" dirty="0"/>
          </a:p>
        </p:txBody>
      </p:sp>
      <p:graphicFrame>
        <p:nvGraphicFramePr>
          <p:cNvPr id="6" name="Content Placeholder 5"/>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 val="1166398280"/>
              </p:ext>
            </p:extLst>
          </p:nvPr>
        </p:nvGraphicFramePr>
        <p:xfrm>
          <a:off x="457200" y="1600200"/>
          <a:ext cx="8229600" cy="2769257"/>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1051466" y="4574276"/>
            <a:ext cx="6841358" cy="923330"/>
          </a:xfrm>
          <a:prstGeom prst="rect">
            <a:avLst/>
          </a:prstGeom>
          <a:noFill/>
        </p:spPr>
        <p:txBody>
          <a:bodyPr wrap="square" rtlCol="0">
            <a:spAutoFit/>
          </a:bodyPr>
          <a:lstStyle/>
          <a:p>
            <a:r>
              <a:rPr lang="en-US" dirty="0" smtClean="0"/>
              <a:t>Time elapsed between requesting a job and the jobs reported start time on the provisioned node. The numbers here are an average of 2 sets of experiments.</a:t>
            </a:r>
            <a:endParaRPr lang="en-US" dirty="0"/>
          </a:p>
        </p:txBody>
      </p:sp>
      <p:sp>
        <p:nvSpPr>
          <p:cNvPr id="5" name="TextBox 4"/>
          <p:cNvSpPr txBox="1"/>
          <p:nvPr/>
        </p:nvSpPr>
        <p:spPr>
          <a:xfrm>
            <a:off x="228600" y="1676400"/>
            <a:ext cx="1485087" cy="369332"/>
          </a:xfrm>
          <a:prstGeom prst="rect">
            <a:avLst/>
          </a:prstGeom>
          <a:noFill/>
        </p:spPr>
        <p:txBody>
          <a:bodyPr wrap="none" rtlCol="0">
            <a:spAutoFit/>
          </a:bodyPr>
          <a:lstStyle/>
          <a:p>
            <a:r>
              <a:rPr lang="en-US" b="1" dirty="0" smtClean="0"/>
              <a:t>Time minutes</a:t>
            </a:r>
            <a:endParaRPr lang="en-US" b="1" dirty="0"/>
          </a:p>
        </p:txBody>
      </p:sp>
      <p:sp>
        <p:nvSpPr>
          <p:cNvPr id="7" name="TextBox 6"/>
          <p:cNvSpPr txBox="1"/>
          <p:nvPr/>
        </p:nvSpPr>
        <p:spPr>
          <a:xfrm>
            <a:off x="3200400" y="4191000"/>
            <a:ext cx="1848583" cy="369332"/>
          </a:xfrm>
          <a:prstGeom prst="rect">
            <a:avLst/>
          </a:prstGeom>
          <a:noFill/>
        </p:spPr>
        <p:txBody>
          <a:bodyPr wrap="none" rtlCol="0">
            <a:spAutoFit/>
          </a:bodyPr>
          <a:lstStyle/>
          <a:p>
            <a:r>
              <a:rPr lang="en-US" b="1" dirty="0" smtClean="0"/>
              <a:t>Number of nodes</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a:normAutofit/>
          </a:bodyPr>
          <a:lstStyle/>
          <a:p>
            <a:r>
              <a:rPr lang="en-US" b="1" dirty="0" smtClean="0"/>
              <a:t>FutureGrid key Concepts II</a:t>
            </a:r>
            <a:endParaRPr lang="en-US" b="1" dirty="0"/>
          </a:p>
        </p:txBody>
      </p:sp>
      <p:sp>
        <p:nvSpPr>
          <p:cNvPr id="3" name="Content Placeholder 2"/>
          <p:cNvSpPr>
            <a:spLocks noGrp="1"/>
          </p:cNvSpPr>
          <p:nvPr>
            <p:ph idx="1"/>
          </p:nvPr>
        </p:nvSpPr>
        <p:spPr>
          <a:xfrm>
            <a:off x="0" y="1371600"/>
            <a:ext cx="9144000" cy="4724400"/>
          </a:xfrm>
        </p:spPr>
        <p:txBody>
          <a:bodyPr>
            <a:noAutofit/>
          </a:bodyPr>
          <a:lstStyle/>
          <a:p>
            <a:r>
              <a:rPr lang="en-US" sz="2400" dirty="0" smtClean="0"/>
              <a:t>Support </a:t>
            </a:r>
            <a:r>
              <a:rPr lang="en-US" sz="2400" dirty="0" smtClean="0">
                <a:solidFill>
                  <a:srgbClr val="FF0000"/>
                </a:solidFill>
              </a:rPr>
              <a:t>Computer Science </a:t>
            </a:r>
            <a:r>
              <a:rPr lang="en-US" sz="2400" dirty="0" smtClean="0"/>
              <a:t>and </a:t>
            </a:r>
            <a:r>
              <a:rPr lang="en-US" sz="2400" dirty="0" smtClean="0">
                <a:solidFill>
                  <a:srgbClr val="FF0000"/>
                </a:solidFill>
              </a:rPr>
              <a:t>Computational Science</a:t>
            </a:r>
          </a:p>
          <a:p>
            <a:pPr lvl="1"/>
            <a:r>
              <a:rPr lang="en-US" sz="2400" dirty="0" smtClean="0"/>
              <a:t>Industry and Academia</a:t>
            </a:r>
          </a:p>
          <a:p>
            <a:pPr lvl="1"/>
            <a:r>
              <a:rPr lang="en-US" sz="2400" dirty="0" smtClean="0">
                <a:solidFill>
                  <a:srgbClr val="FF0000"/>
                </a:solidFill>
              </a:rPr>
              <a:t>Europe </a:t>
            </a:r>
            <a:r>
              <a:rPr lang="en-US" sz="2400" dirty="0" smtClean="0"/>
              <a:t>and </a:t>
            </a:r>
            <a:r>
              <a:rPr lang="en-US" sz="2400" dirty="0" smtClean="0"/>
              <a:t>USA</a:t>
            </a:r>
          </a:p>
          <a:p>
            <a:r>
              <a:rPr lang="en-US" sz="2400" dirty="0" smtClean="0"/>
              <a:t>FutureGrid has ~5000 distributed cores with a dedicated network and a Spirent XGEM network fault and delay generator</a:t>
            </a:r>
            <a:endParaRPr lang="en-US" dirty="0" smtClean="0"/>
          </a:p>
          <a:p>
            <a:r>
              <a:rPr lang="en-US" sz="2400" b="1" dirty="0" smtClean="0"/>
              <a:t>Key </a:t>
            </a:r>
            <a:r>
              <a:rPr lang="en-US" sz="2400" b="1" dirty="0" smtClean="0"/>
              <a:t>early user oriented milestones:</a:t>
            </a:r>
          </a:p>
          <a:p>
            <a:pPr lvl="1"/>
            <a:r>
              <a:rPr lang="en-US" sz="2400" b="1" dirty="0" smtClean="0"/>
              <a:t>June 2010 </a:t>
            </a:r>
            <a:r>
              <a:rPr lang="en-US" sz="2400" dirty="0" smtClean="0"/>
              <a:t>Initial users</a:t>
            </a:r>
          </a:p>
          <a:p>
            <a:pPr lvl="1"/>
            <a:r>
              <a:rPr lang="en-US" sz="2400" b="1" dirty="0" smtClean="0"/>
              <a:t>November 2010-September 2011 </a:t>
            </a:r>
            <a:r>
              <a:rPr lang="en-US" sz="2400" dirty="0" smtClean="0"/>
              <a:t>Increasing number of users allocated by FutureGrid</a:t>
            </a:r>
          </a:p>
          <a:p>
            <a:pPr lvl="1"/>
            <a:r>
              <a:rPr lang="en-US" sz="2400" b="1" dirty="0" smtClean="0"/>
              <a:t>October 2011</a:t>
            </a:r>
            <a:r>
              <a:rPr lang="en-US" sz="2400" dirty="0" smtClean="0"/>
              <a:t> FutureGrid allocatable via TeraGrid process </a:t>
            </a:r>
          </a:p>
          <a:p>
            <a:pPr lvl="1"/>
            <a:r>
              <a:rPr lang="en-US" sz="2400" dirty="0" smtClean="0"/>
              <a:t>3 classes using FutureGrid this fall</a:t>
            </a:r>
          </a:p>
          <a:p>
            <a:r>
              <a:rPr lang="en-US" sz="2400" dirty="0" smtClean="0"/>
              <a:t>Apply </a:t>
            </a:r>
            <a:r>
              <a:rPr lang="en-US" sz="2400" b="1" dirty="0" smtClean="0"/>
              <a:t>now</a:t>
            </a:r>
            <a:r>
              <a:rPr lang="en-US" sz="2400" dirty="0" smtClean="0"/>
              <a:t> to use FutureGrid on web  site </a:t>
            </a:r>
            <a:r>
              <a:rPr lang="en-US" sz="2400" dirty="0" smtClean="0">
                <a:hlinkClick r:id="rId3"/>
              </a:rPr>
              <a:t>www.futuregrid.org</a:t>
            </a:r>
            <a:r>
              <a:rPr lang="en-US" sz="2400" dirty="0" smtClean="0"/>
              <a:t>  </a:t>
            </a:r>
          </a:p>
          <a:p>
            <a:endParaRPr lang="en-US" sz="2400" dirty="0" smtClean="0"/>
          </a:p>
          <a:p>
            <a:pPr>
              <a:buNone/>
            </a:pP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FutureGrid Partners</a:t>
            </a:r>
            <a:endParaRPr lang="en-US" b="1" dirty="0"/>
          </a:p>
        </p:txBody>
      </p:sp>
      <p:sp>
        <p:nvSpPr>
          <p:cNvPr id="5" name="Content Placeholder 4"/>
          <p:cNvSpPr>
            <a:spLocks noGrp="1"/>
          </p:cNvSpPr>
          <p:nvPr>
            <p:ph idx="1"/>
          </p:nvPr>
        </p:nvSpPr>
        <p:spPr>
          <a:xfrm>
            <a:off x="1" y="905069"/>
            <a:ext cx="9144000" cy="5952931"/>
          </a:xfrm>
        </p:spPr>
        <p:txBody>
          <a:bodyPr>
            <a:noAutofit/>
          </a:bodyPr>
          <a:lstStyle/>
          <a:p>
            <a:r>
              <a:rPr lang="en-US" sz="2200" dirty="0" smtClean="0">
                <a:solidFill>
                  <a:srgbClr val="00B0F0"/>
                </a:solidFill>
              </a:rPr>
              <a:t> </a:t>
            </a:r>
            <a:r>
              <a:rPr lang="en-US" sz="2200" dirty="0" smtClean="0">
                <a:solidFill>
                  <a:srgbClr val="FF0000"/>
                </a:solidFill>
              </a:rPr>
              <a:t>Indiana University </a:t>
            </a:r>
            <a:r>
              <a:rPr lang="en-US" sz="2200" dirty="0" smtClean="0"/>
              <a:t>(Architecture, core software, Support)</a:t>
            </a:r>
          </a:p>
          <a:p>
            <a:pPr lvl="1"/>
            <a:r>
              <a:rPr lang="en-US" sz="2200" dirty="0" smtClean="0"/>
              <a:t>Collaboration between research and infrastructure groups</a:t>
            </a:r>
          </a:p>
          <a:p>
            <a:r>
              <a:rPr lang="en-US" sz="2200" dirty="0" smtClean="0">
                <a:solidFill>
                  <a:srgbClr val="FF0000"/>
                </a:solidFill>
              </a:rPr>
              <a:t>Purdue University </a:t>
            </a:r>
            <a:r>
              <a:rPr lang="en-US" sz="2200" dirty="0" smtClean="0"/>
              <a:t>(HTC Hardware)</a:t>
            </a:r>
          </a:p>
          <a:p>
            <a:r>
              <a:rPr lang="en-US" sz="2200" dirty="0" smtClean="0">
                <a:solidFill>
                  <a:srgbClr val="FF0000"/>
                </a:solidFill>
              </a:rPr>
              <a:t>San Diego Supercomputer Center </a:t>
            </a:r>
            <a:r>
              <a:rPr lang="en-US" sz="2200" dirty="0" smtClean="0"/>
              <a:t>at University of California San Diego (INCA, Monitoring)</a:t>
            </a:r>
          </a:p>
          <a:p>
            <a:r>
              <a:rPr lang="en-US" sz="2200" dirty="0" smtClean="0">
                <a:solidFill>
                  <a:srgbClr val="FF0000"/>
                </a:solidFill>
              </a:rPr>
              <a:t>University of Chicago</a:t>
            </a:r>
            <a:r>
              <a:rPr lang="en-US" sz="2200" dirty="0" smtClean="0"/>
              <a:t>/Argonne National Labs (Nimbus)</a:t>
            </a:r>
          </a:p>
          <a:p>
            <a:r>
              <a:rPr lang="en-US" sz="2200" dirty="0" smtClean="0">
                <a:solidFill>
                  <a:srgbClr val="FF0000"/>
                </a:solidFill>
              </a:rPr>
              <a:t>University of Florida </a:t>
            </a:r>
            <a:r>
              <a:rPr lang="en-US" sz="2200" dirty="0" smtClean="0"/>
              <a:t>(</a:t>
            </a:r>
            <a:r>
              <a:rPr lang="en-US" sz="2200" dirty="0" err="1" smtClean="0"/>
              <a:t>ViNE</a:t>
            </a:r>
            <a:r>
              <a:rPr lang="en-US" sz="2200" dirty="0" smtClean="0"/>
              <a:t>, Education and Outreach)</a:t>
            </a:r>
          </a:p>
          <a:p>
            <a:r>
              <a:rPr lang="en-US" sz="2200" dirty="0" smtClean="0"/>
              <a:t>University of Southern California Information Sciences (Pegasus to manage experiments) </a:t>
            </a:r>
          </a:p>
          <a:p>
            <a:r>
              <a:rPr lang="en-US" sz="2200" dirty="0" smtClean="0"/>
              <a:t>University of Tennessee Knoxville (Benchmarking)</a:t>
            </a:r>
          </a:p>
          <a:p>
            <a:r>
              <a:rPr lang="en-US" sz="2200" dirty="0" smtClean="0">
                <a:solidFill>
                  <a:srgbClr val="FF0000"/>
                </a:solidFill>
              </a:rPr>
              <a:t>University of Texas at Austin</a:t>
            </a:r>
            <a:r>
              <a:rPr lang="en-US" sz="2200" dirty="0" smtClean="0"/>
              <a:t>/Texas Advanced Computing Center (Portal)</a:t>
            </a:r>
          </a:p>
          <a:p>
            <a:r>
              <a:rPr lang="en-US" sz="2200" dirty="0" smtClean="0"/>
              <a:t>University of Virginia (OGF, Advisory Board and allocation)</a:t>
            </a:r>
          </a:p>
          <a:p>
            <a:r>
              <a:rPr lang="en-US" sz="2200" dirty="0" smtClean="0"/>
              <a:t>Center for Information Services and GWT-TUD from </a:t>
            </a:r>
            <a:r>
              <a:rPr lang="en-US" sz="2200" dirty="0" err="1" smtClean="0"/>
              <a:t>Technische</a:t>
            </a:r>
            <a:r>
              <a:rPr lang="en-US" sz="2200" dirty="0" smtClean="0"/>
              <a:t> </a:t>
            </a:r>
            <a:r>
              <a:rPr lang="en-US" sz="2200" dirty="0" err="1" smtClean="0"/>
              <a:t>Universtität</a:t>
            </a:r>
            <a:r>
              <a:rPr lang="en-US" sz="2200" dirty="0" smtClean="0"/>
              <a:t> Dresden. (VAMPIR) </a:t>
            </a:r>
            <a:r>
              <a:rPr lang="en-US" sz="2400" b="1" dirty="0" smtClean="0">
                <a:solidFill>
                  <a:schemeClr val="accent1">
                    <a:lumMod val="60000"/>
                    <a:lumOff val="40000"/>
                  </a:schemeClr>
                </a:solidFill>
              </a:rPr>
              <a:t>EUROPE!</a:t>
            </a:r>
            <a:endParaRPr lang="en-US" sz="2200" b="1" dirty="0" smtClean="0">
              <a:solidFill>
                <a:schemeClr val="accent1">
                  <a:lumMod val="60000"/>
                  <a:lumOff val="40000"/>
                </a:schemeClr>
              </a:solidFill>
            </a:endParaRPr>
          </a:p>
          <a:p>
            <a:r>
              <a:rPr lang="en-US" sz="2200" dirty="0" smtClean="0">
                <a:solidFill>
                  <a:srgbClr val="FF0000"/>
                </a:solidFill>
              </a:rPr>
              <a:t>Red institutions </a:t>
            </a:r>
            <a:r>
              <a:rPr lang="en-US" sz="2200" dirty="0" smtClean="0"/>
              <a:t>have FutureGrid hardware</a:t>
            </a:r>
            <a:endParaRPr lang="en-US" sz="22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5420" y="129778"/>
            <a:ext cx="6158379" cy="944847"/>
          </a:xfrm>
        </p:spPr>
        <p:txBody>
          <a:bodyPr/>
          <a:lstStyle/>
          <a:p>
            <a:r>
              <a:rPr lang="en-US" b="1" dirty="0" smtClean="0"/>
              <a:t>FutureGrid: a Grid/Cloud/HPC Testbed</a:t>
            </a:r>
            <a:endParaRPr lang="en-US" b="1" dirty="0"/>
          </a:p>
        </p:txBody>
      </p:sp>
      <p:sp>
        <p:nvSpPr>
          <p:cNvPr id="4" name="Content Placeholder 3"/>
          <p:cNvSpPr>
            <a:spLocks noGrp="1"/>
          </p:cNvSpPr>
          <p:nvPr>
            <p:ph idx="1"/>
          </p:nvPr>
        </p:nvSpPr>
        <p:spPr>
          <a:xfrm>
            <a:off x="1066800" y="1198872"/>
            <a:ext cx="8077200" cy="934727"/>
          </a:xfrm>
        </p:spPr>
        <p:txBody>
          <a:bodyPr>
            <a:normAutofit fontScale="70000" lnSpcReduction="20000"/>
          </a:bodyPr>
          <a:lstStyle/>
          <a:p>
            <a:r>
              <a:rPr lang="en-US" sz="2400" b="1" dirty="0" smtClean="0"/>
              <a:t>Operational: IU</a:t>
            </a:r>
            <a:r>
              <a:rPr lang="en-US" sz="2400" dirty="0" smtClean="0"/>
              <a:t> Cray operational;    </a:t>
            </a:r>
            <a:r>
              <a:rPr lang="en-US" sz="2400" b="1" dirty="0" smtClean="0"/>
              <a:t>IU</a:t>
            </a:r>
            <a:r>
              <a:rPr lang="en-US" sz="2400" dirty="0" smtClean="0"/>
              <a:t> , </a:t>
            </a:r>
            <a:r>
              <a:rPr lang="en-US" sz="2400" b="1" dirty="0" smtClean="0"/>
              <a:t>UCSD</a:t>
            </a:r>
            <a:r>
              <a:rPr lang="en-US" sz="2400" dirty="0" smtClean="0"/>
              <a:t>, </a:t>
            </a:r>
            <a:r>
              <a:rPr lang="en-US" sz="2400" b="1" dirty="0" smtClean="0"/>
              <a:t>UF</a:t>
            </a:r>
            <a:r>
              <a:rPr lang="en-US" sz="2400" dirty="0" smtClean="0"/>
              <a:t> &amp; </a:t>
            </a:r>
            <a:r>
              <a:rPr lang="en-US" sz="2400" b="1" dirty="0" smtClean="0"/>
              <a:t>UC</a:t>
            </a:r>
            <a:r>
              <a:rPr lang="en-US" sz="2400" dirty="0" smtClean="0"/>
              <a:t> IBM iDataPlex operational</a:t>
            </a:r>
          </a:p>
          <a:p>
            <a:r>
              <a:rPr lang="en-US" sz="2400" b="1" dirty="0" smtClean="0"/>
              <a:t>Network</a:t>
            </a:r>
            <a:r>
              <a:rPr lang="en-US" sz="2400" dirty="0" smtClean="0"/>
              <a:t>, </a:t>
            </a:r>
            <a:r>
              <a:rPr lang="en-US" sz="2400" b="1" dirty="0" smtClean="0"/>
              <a:t>NID</a:t>
            </a:r>
            <a:r>
              <a:rPr lang="en-US" sz="2400" dirty="0" smtClean="0"/>
              <a:t> operational</a:t>
            </a:r>
          </a:p>
          <a:p>
            <a:r>
              <a:rPr lang="en-US" sz="2400" b="1" dirty="0" smtClean="0"/>
              <a:t>TACC</a:t>
            </a:r>
            <a:r>
              <a:rPr lang="en-US" sz="2400" dirty="0" smtClean="0"/>
              <a:t> Dell finished acceptance tests </a:t>
            </a:r>
          </a:p>
          <a:p>
            <a:endParaRPr lang="en-US" sz="2400" dirty="0"/>
          </a:p>
        </p:txBody>
      </p:sp>
      <p:pic>
        <p:nvPicPr>
          <p:cNvPr id="6" name="Picture 5" descr="gtb network v15.png"/>
          <p:cNvPicPr>
            <a:picLocks noChangeAspect="1"/>
          </p:cNvPicPr>
          <p:nvPr/>
        </p:nvPicPr>
        <p:blipFill>
          <a:blip r:embed="rId3" cstate="print"/>
          <a:stretch>
            <a:fillRect/>
          </a:stretch>
        </p:blipFill>
        <p:spPr>
          <a:xfrm>
            <a:off x="0" y="2293826"/>
            <a:ext cx="9100728" cy="4564174"/>
          </a:xfrm>
          <a:prstGeom prst="rect">
            <a:avLst/>
          </a:prstGeom>
        </p:spPr>
      </p:pic>
      <p:sp>
        <p:nvSpPr>
          <p:cNvPr id="5" name="TextBox 4"/>
          <p:cNvSpPr txBox="1"/>
          <p:nvPr/>
        </p:nvSpPr>
        <p:spPr>
          <a:xfrm>
            <a:off x="7239000" y="5943600"/>
            <a:ext cx="1811500" cy="553998"/>
          </a:xfrm>
          <a:prstGeom prst="rect">
            <a:avLst/>
          </a:prstGeom>
          <a:noFill/>
        </p:spPr>
        <p:txBody>
          <a:bodyPr wrap="square" rtlCol="0">
            <a:spAutoFit/>
          </a:bodyPr>
          <a:lstStyle/>
          <a:p>
            <a:pPr defTabSz="457200"/>
            <a:r>
              <a:rPr lang="en-US" sz="1600" b="1" dirty="0" smtClean="0">
                <a:solidFill>
                  <a:prstClr val="black"/>
                </a:solidFill>
              </a:rPr>
              <a:t>NID</a:t>
            </a:r>
            <a:r>
              <a:rPr lang="en-US" sz="1400" dirty="0" smtClean="0">
                <a:solidFill>
                  <a:prstClr val="black"/>
                </a:solidFill>
              </a:rPr>
              <a:t>: Network Impairment Device</a:t>
            </a:r>
            <a:endParaRPr lang="en-US" sz="1400" dirty="0">
              <a:solidFill>
                <a:prstClr val="black"/>
              </a:solidFill>
            </a:endParaRPr>
          </a:p>
        </p:txBody>
      </p:sp>
      <p:grpSp>
        <p:nvGrpSpPr>
          <p:cNvPr id="3" name="Group 11"/>
          <p:cNvGrpSpPr/>
          <p:nvPr/>
        </p:nvGrpSpPr>
        <p:grpSpPr>
          <a:xfrm>
            <a:off x="152400" y="6172200"/>
            <a:ext cx="2820573" cy="646331"/>
            <a:chOff x="152400" y="6172200"/>
            <a:chExt cx="2820573" cy="646331"/>
          </a:xfrm>
        </p:grpSpPr>
        <p:sp>
          <p:nvSpPr>
            <p:cNvPr id="7" name="TextBox 6"/>
            <p:cNvSpPr txBox="1"/>
            <p:nvPr/>
          </p:nvSpPr>
          <p:spPr>
            <a:xfrm>
              <a:off x="838200" y="6172200"/>
              <a:ext cx="835485" cy="646331"/>
            </a:xfrm>
            <a:prstGeom prst="rect">
              <a:avLst/>
            </a:prstGeom>
            <a:noFill/>
          </p:spPr>
          <p:txBody>
            <a:bodyPr wrap="none" rtlCol="0">
              <a:spAutoFit/>
            </a:bodyPr>
            <a:lstStyle/>
            <a:p>
              <a:pPr defTabSz="457200"/>
              <a:r>
                <a:rPr lang="en-US" dirty="0" smtClean="0">
                  <a:solidFill>
                    <a:prstClr val="black"/>
                  </a:solidFill>
                </a:rPr>
                <a:t>Private</a:t>
              </a:r>
              <a:br>
                <a:rPr lang="en-US" dirty="0" smtClean="0">
                  <a:solidFill>
                    <a:prstClr val="black"/>
                  </a:solidFill>
                </a:rPr>
              </a:br>
              <a:r>
                <a:rPr lang="en-US" dirty="0" smtClean="0">
                  <a:solidFill>
                    <a:prstClr val="black"/>
                  </a:solidFill>
                </a:rPr>
                <a:t>Public</a:t>
              </a:r>
              <a:endParaRPr lang="en-US" dirty="0">
                <a:solidFill>
                  <a:prstClr val="black"/>
                </a:solidFill>
              </a:endParaRPr>
            </a:p>
          </p:txBody>
        </p:sp>
        <p:cxnSp>
          <p:nvCxnSpPr>
            <p:cNvPr id="9" name="Straight Connector 8"/>
            <p:cNvCxnSpPr/>
            <p:nvPr/>
          </p:nvCxnSpPr>
          <p:spPr>
            <a:xfrm>
              <a:off x="152400" y="6400800"/>
              <a:ext cx="45720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52400" y="6629400"/>
              <a:ext cx="457200" cy="0"/>
            </a:xfrm>
            <a:prstGeom prst="line">
              <a:avLst/>
            </a:prstGeom>
            <a:ln w="76200">
              <a:solidFill>
                <a:srgbClr val="7030A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76400" y="6324600"/>
              <a:ext cx="1296573" cy="369332"/>
            </a:xfrm>
            <a:prstGeom prst="rect">
              <a:avLst/>
            </a:prstGeom>
            <a:noFill/>
          </p:spPr>
          <p:txBody>
            <a:bodyPr wrap="none" rtlCol="0">
              <a:spAutoFit/>
            </a:bodyPr>
            <a:lstStyle/>
            <a:p>
              <a:pPr defTabSz="457200"/>
              <a:r>
                <a:rPr lang="en-US" dirty="0" smtClean="0">
                  <a:solidFill>
                    <a:prstClr val="black"/>
                  </a:solidFill>
                </a:rPr>
                <a:t>FG Network</a:t>
              </a:r>
              <a:endParaRPr lang="en-US" dirty="0">
                <a:solidFill>
                  <a:prstClr val="black"/>
                </a:solidFill>
              </a:endParaRPr>
            </a:p>
          </p:txBody>
        </p:sp>
      </p:grpSp>
      <p:pic>
        <p:nvPicPr>
          <p:cNvPr id="12" name="Picture 11" descr="Screen shot 2010-09-14 at 3.25.16 PM.png"/>
          <p:cNvPicPr>
            <a:picLocks noChangeAspect="1"/>
          </p:cNvPicPr>
          <p:nvPr/>
        </p:nvPicPr>
        <p:blipFill>
          <a:blip r:embed="rId4" cstate="print"/>
          <a:srcRect t="34231" r="27131"/>
          <a:stretch>
            <a:fillRect/>
          </a:stretch>
        </p:blipFill>
        <p:spPr>
          <a:xfrm>
            <a:off x="54558" y="630815"/>
            <a:ext cx="9089442" cy="6227185"/>
          </a:xfrm>
          <a:prstGeom prst="rect">
            <a:avLst/>
          </a:prstGeom>
        </p:spPr>
      </p:pic>
      <p:grpSp>
        <p:nvGrpSpPr>
          <p:cNvPr id="15" name="Group 14"/>
          <p:cNvGrpSpPr/>
          <p:nvPr/>
        </p:nvGrpSpPr>
        <p:grpSpPr>
          <a:xfrm>
            <a:off x="762000" y="650060"/>
            <a:ext cx="7696200" cy="6207940"/>
            <a:chOff x="762000" y="650060"/>
            <a:chExt cx="7696200" cy="6207940"/>
          </a:xfrm>
        </p:grpSpPr>
        <p:pic>
          <p:nvPicPr>
            <p:cNvPr id="13" name="Content Placeholder 3" descr="Screen shot 2010-09-14 at 3.42.47 PM.png"/>
            <p:cNvPicPr>
              <a:picLocks noChangeAspect="1"/>
            </p:cNvPicPr>
            <p:nvPr/>
          </p:nvPicPr>
          <p:blipFill>
            <a:blip r:embed="rId5" cstate="print"/>
            <a:srcRect l="30119" t="16914" r="27417" b="45852"/>
            <a:stretch>
              <a:fillRect/>
            </a:stretch>
          </p:blipFill>
          <p:spPr>
            <a:xfrm>
              <a:off x="762000" y="650060"/>
              <a:ext cx="7696200" cy="6207940"/>
            </a:xfrm>
            <a:prstGeom prst="rect">
              <a:avLst/>
            </a:prstGeom>
          </p:spPr>
        </p:pic>
        <p:sp>
          <p:nvSpPr>
            <p:cNvPr id="14" name="TextBox 13"/>
            <p:cNvSpPr txBox="1"/>
            <p:nvPr/>
          </p:nvSpPr>
          <p:spPr>
            <a:xfrm>
              <a:off x="3352800" y="1295400"/>
              <a:ext cx="4152355" cy="400110"/>
            </a:xfrm>
            <a:prstGeom prst="rect">
              <a:avLst/>
            </a:prstGeom>
            <a:noFill/>
          </p:spPr>
          <p:txBody>
            <a:bodyPr wrap="none" rtlCol="0">
              <a:spAutoFit/>
            </a:bodyPr>
            <a:lstStyle/>
            <a:p>
              <a:r>
                <a:rPr lang="en-US" sz="2000" b="1" dirty="0" smtClean="0"/>
                <a:t>INCA Node Operating Mode Statistics</a:t>
              </a:r>
              <a:endParaRPr lang="en-US" sz="20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6096000" cy="1143000"/>
          </a:xfrm>
        </p:spPr>
        <p:txBody>
          <a:bodyPr/>
          <a:lstStyle/>
          <a:p>
            <a:r>
              <a:rPr lang="en-US" dirty="0" smtClean="0"/>
              <a:t>Grid Interoperability</a:t>
            </a:r>
            <a:br>
              <a:rPr lang="en-US" dirty="0" smtClean="0"/>
            </a:br>
            <a:r>
              <a:rPr lang="en-US" dirty="0" smtClean="0"/>
              <a:t>from Andrew </a:t>
            </a:r>
            <a:r>
              <a:rPr lang="en-US" dirty="0" err="1" smtClean="0"/>
              <a:t>Grimshaw</a:t>
            </a:r>
            <a:endParaRPr lang="en-US" dirty="0"/>
          </a:p>
        </p:txBody>
      </p:sp>
      <p:sp>
        <p:nvSpPr>
          <p:cNvPr id="3" name="Content Placeholder 2"/>
          <p:cNvSpPr>
            <a:spLocks noGrp="1"/>
          </p:cNvSpPr>
          <p:nvPr>
            <p:ph idx="1"/>
          </p:nvPr>
        </p:nvSpPr>
        <p:spPr>
          <a:xfrm>
            <a:off x="152400" y="1143000"/>
            <a:ext cx="8991600" cy="5562600"/>
          </a:xfrm>
        </p:spPr>
        <p:txBody>
          <a:bodyPr>
            <a:normAutofit fontScale="62500" lnSpcReduction="20000"/>
          </a:bodyPr>
          <a:lstStyle/>
          <a:p>
            <a:r>
              <a:rPr lang="en-US" dirty="0" smtClean="0"/>
              <a:t>Colleagues,</a:t>
            </a:r>
          </a:p>
          <a:p>
            <a:r>
              <a:rPr lang="en-US" dirty="0" smtClean="0"/>
              <a:t>FutureGrid has as two of its many goals the creation of a Grid middleware testing and interoperability testbed as well as the maintenance of standards compliant endpoints against which experiments can be executed. We at the University of Virginia are tasked with bringing up three stacks as well as maintaining standard-endpoints against which these experiments can be run.</a:t>
            </a:r>
          </a:p>
          <a:p>
            <a:r>
              <a:rPr lang="en-US" dirty="0" smtClean="0"/>
              <a:t>We currently have UNICORE 6 and Genesis II endpoints functioning on X-Ray (a Cray). Over the next few weeks we expect to bring two additional resources, India and Sierra (essentially Linux clusters), on-line in a similar manner (Genesis II is already up on Sierra). As called for in the FutureGrid program execution plan, once those two stacks are operational we will begin to work on g-</a:t>
            </a:r>
            <a:r>
              <a:rPr lang="en-US" dirty="0" err="1" smtClean="0"/>
              <a:t>lite</a:t>
            </a:r>
            <a:r>
              <a:rPr lang="en-US" dirty="0" smtClean="0"/>
              <a:t> (with help we may be able to accelerate that).  Other standards-compliant endpoints  are welcome in the future , but not part of the current funding plan.</a:t>
            </a:r>
          </a:p>
          <a:p>
            <a:r>
              <a:rPr lang="en-US" dirty="0" smtClean="0"/>
              <a:t>I’m writing the PGI and GIN working groups to see if there is interest in using these resources (endpoints) as a part of either the GIN or PGI work, in particular in demonstrations or projects for OGF in October or SC in November. One of the key differences between these endpoints and others is that they can be expected to persist. These resources will not go away when a demo is done. They will be there as a testbed for future application and middleware development (e.g., a </a:t>
            </a:r>
            <a:r>
              <a:rPr lang="en-US" dirty="0" err="1" smtClean="0"/>
              <a:t>metascheduler</a:t>
            </a:r>
            <a:r>
              <a:rPr lang="en-US" dirty="0" smtClean="0"/>
              <a:t> that works across g-</a:t>
            </a:r>
            <a:r>
              <a:rPr lang="en-US" dirty="0" err="1" smtClean="0"/>
              <a:t>lite</a:t>
            </a:r>
            <a:r>
              <a:rPr lang="en-US" dirty="0" smtClean="0"/>
              <a:t> and Unicore 6).</a:t>
            </a:r>
          </a:p>
          <a:p>
            <a:endParaRPr lang="en-US"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rPr>
              <a:t>http://futuregrid.org</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8CD3001-8902-8A42-B70F-43024F9EDEEB}" type="slidenum">
              <a:rPr lang="en-US" smtClean="0">
                <a:solidFill>
                  <a:prstClr val="black">
                    <a:tint val="75000"/>
                  </a:prstClr>
                </a:solidFill>
              </a:rPr>
              <a:pPr/>
              <a:t>8</a:t>
            </a:fld>
            <a:endParaRPr lang="en-US">
              <a:solidFill>
                <a:prstClr val="black">
                  <a:tint val="75000"/>
                </a:prstClr>
              </a:solidFill>
            </a:endParaRPr>
          </a:p>
        </p:txBody>
      </p:sp>
      <p:sp>
        <p:nvSpPr>
          <p:cNvPr id="6" name="TextBox 5"/>
          <p:cNvSpPr txBox="1"/>
          <p:nvPr/>
        </p:nvSpPr>
        <p:spPr>
          <a:xfrm>
            <a:off x="0" y="4495800"/>
            <a:ext cx="9144000" cy="1938992"/>
          </a:xfrm>
          <a:prstGeom prst="rect">
            <a:avLst/>
          </a:prstGeom>
          <a:solidFill>
            <a:schemeClr val="bg1"/>
          </a:solidFill>
        </p:spPr>
        <p:txBody>
          <a:bodyPr wrap="square" rtlCol="0">
            <a:spAutoFit/>
          </a:bodyPr>
          <a:lstStyle/>
          <a:p>
            <a:r>
              <a:rPr lang="en-US" sz="2000" dirty="0" smtClean="0"/>
              <a:t>We RENKEI/NAREGI project are interested in the participation for interoperation demonstrations or projects for OGF and SC. We have a prototype middleware which can submit and receive jobs using the HPCBP specification. Can we have more detailed information of your endpoints(authentication, data staging method, and so on) and the participation conditions of the demonstrations/projects.</a:t>
            </a:r>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1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20"/>
          <p:cNvPicPr>
            <a:picLocks noChangeAspect="1"/>
          </p:cNvPicPr>
          <p:nvPr/>
        </p:nvPicPr>
        <p:blipFill>
          <a:blip r:embed="rId3" cstate="print"/>
          <a:stretch>
            <a:fillRect/>
          </a:stretch>
        </p:blipFill>
        <p:spPr>
          <a:xfrm>
            <a:off x="4120059" y="2359193"/>
            <a:ext cx="1422400" cy="2425700"/>
          </a:xfrm>
          <a:prstGeom prst="rect">
            <a:avLst/>
          </a:prstGeom>
        </p:spPr>
      </p:pic>
      <p:sp>
        <p:nvSpPr>
          <p:cNvPr id="5" name="Titre 1"/>
          <p:cNvSpPr>
            <a:spLocks noGrp="1"/>
          </p:cNvSpPr>
          <p:nvPr>
            <p:ph type="title"/>
          </p:nvPr>
        </p:nvSpPr>
        <p:spPr>
          <a:xfrm>
            <a:off x="457200" y="1"/>
            <a:ext cx="8229600" cy="709770"/>
          </a:xfrm>
        </p:spPr>
        <p:txBody>
          <a:bodyPr>
            <a:normAutofit/>
          </a:bodyPr>
          <a:lstStyle/>
          <a:p>
            <a:r>
              <a:rPr lang="en-US" b="1" dirty="0" smtClean="0"/>
              <a:t>OGF’10 Demo</a:t>
            </a:r>
            <a:endParaRPr lang="en-US" b="1" dirty="0"/>
          </a:p>
        </p:txBody>
      </p:sp>
      <p:sp>
        <p:nvSpPr>
          <p:cNvPr id="6" name="Nuage 4"/>
          <p:cNvSpPr/>
          <p:nvPr/>
        </p:nvSpPr>
        <p:spPr>
          <a:xfrm>
            <a:off x="216570" y="962849"/>
            <a:ext cx="2459788" cy="1363257"/>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SDSC</a:t>
            </a:r>
            <a:endParaRPr lang="en-US">
              <a:solidFill>
                <a:srgbClr val="000000"/>
              </a:solidFill>
            </a:endParaRPr>
          </a:p>
        </p:txBody>
      </p:sp>
      <p:sp>
        <p:nvSpPr>
          <p:cNvPr id="7" name="Nuage 5"/>
          <p:cNvSpPr/>
          <p:nvPr/>
        </p:nvSpPr>
        <p:spPr>
          <a:xfrm>
            <a:off x="634391" y="2673686"/>
            <a:ext cx="2841485" cy="15748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UF</a:t>
            </a:r>
            <a:endParaRPr lang="en-US">
              <a:solidFill>
                <a:srgbClr val="000000"/>
              </a:solidFill>
            </a:endParaRPr>
          </a:p>
        </p:txBody>
      </p:sp>
      <p:sp>
        <p:nvSpPr>
          <p:cNvPr id="8" name="Nuage 6"/>
          <p:cNvSpPr/>
          <p:nvPr/>
        </p:nvSpPr>
        <p:spPr>
          <a:xfrm>
            <a:off x="45720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UC</a:t>
            </a:r>
            <a:endParaRPr lang="en-US">
              <a:solidFill>
                <a:srgbClr val="000000"/>
              </a:solidFill>
            </a:endParaRPr>
          </a:p>
        </p:txBody>
      </p:sp>
      <p:sp>
        <p:nvSpPr>
          <p:cNvPr id="9" name="Nuage 7"/>
          <p:cNvSpPr/>
          <p:nvPr/>
        </p:nvSpPr>
        <p:spPr>
          <a:xfrm>
            <a:off x="5243094" y="2673685"/>
            <a:ext cx="2730529" cy="1513306"/>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Lille</a:t>
            </a:r>
            <a:endParaRPr lang="en-US">
              <a:solidFill>
                <a:srgbClr val="000000"/>
              </a:solidFill>
            </a:endParaRPr>
          </a:p>
        </p:txBody>
      </p:sp>
      <p:sp>
        <p:nvSpPr>
          <p:cNvPr id="10" name="Nuage 8"/>
          <p:cNvSpPr/>
          <p:nvPr/>
        </p:nvSpPr>
        <p:spPr>
          <a:xfrm>
            <a:off x="6227010" y="962849"/>
            <a:ext cx="2459790" cy="1363258"/>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Rennes</a:t>
            </a:r>
            <a:endParaRPr lang="en-US">
              <a:solidFill>
                <a:srgbClr val="000000"/>
              </a:solidFill>
            </a:endParaRPr>
          </a:p>
        </p:txBody>
      </p:sp>
      <p:sp>
        <p:nvSpPr>
          <p:cNvPr id="11" name="Nuage 9"/>
          <p:cNvSpPr/>
          <p:nvPr/>
        </p:nvSpPr>
        <p:spPr>
          <a:xfrm>
            <a:off x="6227010" y="4737769"/>
            <a:ext cx="2571326" cy="142507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mtClean="0">
                <a:solidFill>
                  <a:srgbClr val="000000"/>
                </a:solidFill>
              </a:rPr>
              <a:t>Sophia</a:t>
            </a:r>
            <a:endParaRPr lang="en-US">
              <a:solidFill>
                <a:srgbClr val="000000"/>
              </a:solidFill>
            </a:endParaRPr>
          </a:p>
        </p:txBody>
      </p:sp>
      <p:sp>
        <p:nvSpPr>
          <p:cNvPr id="12" name="Ellipse 10"/>
          <p:cNvSpPr/>
          <p:nvPr/>
        </p:nvSpPr>
        <p:spPr>
          <a:xfrm>
            <a:off x="5483726" y="3296653"/>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3" name="Ellipse 11"/>
          <p:cNvSpPr/>
          <p:nvPr/>
        </p:nvSpPr>
        <p:spPr>
          <a:xfrm>
            <a:off x="1681660" y="1304932"/>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4" name="Ellipse 12"/>
          <p:cNvSpPr/>
          <p:nvPr/>
        </p:nvSpPr>
        <p:spPr>
          <a:xfrm>
            <a:off x="2826170" y="337151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15" name="Ellipse 13"/>
          <p:cNvSpPr/>
          <p:nvPr/>
        </p:nvSpPr>
        <p:spPr>
          <a:xfrm>
            <a:off x="2425117" y="5074739"/>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16" name="Connecteur droit 15"/>
          <p:cNvCxnSpPr>
            <a:stCxn id="13" idx="6"/>
            <a:endCxn id="12" idx="1"/>
          </p:cNvCxnSpPr>
          <p:nvPr/>
        </p:nvCxnSpPr>
        <p:spPr>
          <a:xfrm>
            <a:off x="2082713" y="1505459"/>
            <a:ext cx="3459746" cy="184992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7" name="Connecteur droit 17"/>
          <p:cNvCxnSpPr>
            <a:stCxn id="14" idx="6"/>
            <a:endCxn id="12" idx="2"/>
          </p:cNvCxnSpPr>
          <p:nvPr/>
        </p:nvCxnSpPr>
        <p:spPr>
          <a:xfrm flipV="1">
            <a:off x="3227223" y="3497180"/>
            <a:ext cx="2256503" cy="748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8" name="Connecteur droit 20"/>
          <p:cNvCxnSpPr>
            <a:stCxn id="15" idx="6"/>
            <a:endCxn id="12" idx="3"/>
          </p:cNvCxnSpPr>
          <p:nvPr/>
        </p:nvCxnSpPr>
        <p:spPr>
          <a:xfrm flipV="1">
            <a:off x="2826170" y="3638973"/>
            <a:ext cx="2716289" cy="163629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19" name="Connecteur droit 23"/>
          <p:cNvCxnSpPr>
            <a:stCxn id="20" idx="1"/>
            <a:endCxn id="12" idx="5"/>
          </p:cNvCxnSpPr>
          <p:nvPr/>
        </p:nvCxnSpPr>
        <p:spPr>
          <a:xfrm rot="16200000" flipV="1">
            <a:off x="5241846" y="4223173"/>
            <a:ext cx="175376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0" name="Ellipse 24"/>
          <p:cNvSpPr/>
          <p:nvPr/>
        </p:nvSpPr>
        <p:spPr>
          <a:xfrm>
            <a:off x="6352673" y="5334000"/>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sp>
        <p:nvSpPr>
          <p:cNvPr id="21" name="Ellipse 25"/>
          <p:cNvSpPr/>
          <p:nvPr/>
        </p:nvSpPr>
        <p:spPr>
          <a:xfrm>
            <a:off x="6352673" y="1622926"/>
            <a:ext cx="401053" cy="401053"/>
          </a:xfrm>
          <a:prstGeom prst="ellipse">
            <a:avLst/>
          </a:prstGeom>
          <a:solidFill>
            <a:srgbClr val="9BBB59"/>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2" name="Connecteur droit 28"/>
          <p:cNvCxnSpPr>
            <a:stCxn id="12" idx="7"/>
            <a:endCxn id="21" idx="3"/>
          </p:cNvCxnSpPr>
          <p:nvPr/>
        </p:nvCxnSpPr>
        <p:spPr>
          <a:xfrm rot="5400000" flipH="1" flipV="1">
            <a:off x="5423656" y="2367636"/>
            <a:ext cx="1390140" cy="5853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3" name="Connecteur droit 31"/>
          <p:cNvCxnSpPr>
            <a:stCxn id="14" idx="0"/>
            <a:endCxn id="13" idx="5"/>
          </p:cNvCxnSpPr>
          <p:nvPr/>
        </p:nvCxnSpPr>
        <p:spPr>
          <a:xfrm rot="16200000" flipV="1">
            <a:off x="1663207" y="2008025"/>
            <a:ext cx="1724264" cy="1002717"/>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4" name="Connecteur droit 34"/>
          <p:cNvCxnSpPr>
            <a:stCxn id="15" idx="1"/>
            <a:endCxn id="13" idx="4"/>
          </p:cNvCxnSpPr>
          <p:nvPr/>
        </p:nvCxnSpPr>
        <p:spPr>
          <a:xfrm rot="16200000" flipV="1">
            <a:off x="469276" y="3118897"/>
            <a:ext cx="3427487" cy="601663"/>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cxnSp>
        <p:nvCxnSpPr>
          <p:cNvPr id="25" name="Connecteur droit 37"/>
          <p:cNvCxnSpPr>
            <a:stCxn id="15" idx="7"/>
            <a:endCxn id="14" idx="4"/>
          </p:cNvCxnSpPr>
          <p:nvPr/>
        </p:nvCxnSpPr>
        <p:spPr>
          <a:xfrm rot="5400000" flipH="1" flipV="1">
            <a:off x="2216616" y="4323391"/>
            <a:ext cx="1360903" cy="259260"/>
          </a:xfrm>
          <a:prstGeom prst="line">
            <a:avLst/>
          </a:prstGeom>
          <a:ln>
            <a:solidFill>
              <a:schemeClr val="accent3"/>
            </a:solidFill>
          </a:ln>
        </p:spPr>
        <p:style>
          <a:lnRef idx="2">
            <a:schemeClr val="accent1"/>
          </a:lnRef>
          <a:fillRef idx="0">
            <a:schemeClr val="accent1"/>
          </a:fillRef>
          <a:effectRef idx="1">
            <a:schemeClr val="accent1"/>
          </a:effectRef>
          <a:fontRef idx="minor">
            <a:schemeClr val="tx1"/>
          </a:fontRef>
        </p:style>
      </p:cxnSp>
      <p:sp>
        <p:nvSpPr>
          <p:cNvPr id="26" name="ZoneTexte 60"/>
          <p:cNvSpPr txBox="1"/>
          <p:nvPr/>
        </p:nvSpPr>
        <p:spPr>
          <a:xfrm>
            <a:off x="3227223" y="5105400"/>
            <a:ext cx="3058609" cy="1477328"/>
          </a:xfrm>
          <a:prstGeom prst="rect">
            <a:avLst/>
          </a:prstGeom>
          <a:noFill/>
        </p:spPr>
        <p:txBody>
          <a:bodyPr wrap="square" rtlCol="0">
            <a:spAutoFit/>
          </a:bodyPr>
          <a:lstStyle/>
          <a:p>
            <a:pPr algn="ctr" defTabSz="457200"/>
            <a:r>
              <a:rPr lang="en-US" smtClean="0">
                <a:solidFill>
                  <a:prstClr val="black"/>
                </a:solidFill>
              </a:rPr>
              <a:t>ViNe provided the necessary inter-cloud connectivity to deploy CloudBLAST across 5 Nimbus sites, with a mix of public and private subnets.</a:t>
            </a:r>
            <a:endParaRPr lang="en-US">
              <a:solidFill>
                <a:prstClr val="black"/>
              </a:solidFill>
            </a:endParaRPr>
          </a:p>
        </p:txBody>
      </p:sp>
      <p:sp>
        <p:nvSpPr>
          <p:cNvPr id="27" name="Ellipse 61"/>
          <p:cNvSpPr/>
          <p:nvPr/>
        </p:nvSpPr>
        <p:spPr>
          <a:xfrm>
            <a:off x="634391" y="110440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28" name="Connecteur droit 62"/>
          <p:cNvCxnSpPr>
            <a:stCxn id="13" idx="1"/>
            <a:endCxn id="27" idx="6"/>
          </p:cNvCxnSpPr>
          <p:nvPr/>
        </p:nvCxnSpPr>
        <p:spPr>
          <a:xfrm rot="16200000" flipV="1">
            <a:off x="1358553" y="981824"/>
            <a:ext cx="58732" cy="70494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29" name="Ellipse 68"/>
          <p:cNvSpPr/>
          <p:nvPr/>
        </p:nvSpPr>
        <p:spPr>
          <a:xfrm>
            <a:off x="2224590" y="282866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0" name="Connecteur droit 69"/>
          <p:cNvCxnSpPr>
            <a:stCxn id="14" idx="1"/>
            <a:endCxn id="29" idx="5"/>
          </p:cNvCxnSpPr>
          <p:nvPr/>
        </p:nvCxnSpPr>
        <p:spPr>
          <a:xfrm rot="16200000" flipV="1">
            <a:off x="2596277" y="3141622"/>
            <a:ext cx="259260" cy="3179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1" name="Ellipse 75"/>
          <p:cNvSpPr/>
          <p:nvPr/>
        </p:nvSpPr>
        <p:spPr>
          <a:xfrm>
            <a:off x="1756701" y="5534526"/>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2" name="Connecteur droit 76"/>
          <p:cNvCxnSpPr>
            <a:stCxn id="15" idx="3"/>
            <a:endCxn id="31" idx="7"/>
          </p:cNvCxnSpPr>
          <p:nvPr/>
        </p:nvCxnSpPr>
        <p:spPr>
          <a:xfrm rot="5400000">
            <a:off x="2203336" y="5312745"/>
            <a:ext cx="176200" cy="384829"/>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3" name="Ellipse 78"/>
          <p:cNvSpPr/>
          <p:nvPr/>
        </p:nvSpPr>
        <p:spPr>
          <a:xfrm>
            <a:off x="7261725" y="1764719"/>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4" name="Connecteur droit 79"/>
          <p:cNvCxnSpPr>
            <a:stCxn id="21" idx="6"/>
            <a:endCxn id="33" idx="2"/>
          </p:cNvCxnSpPr>
          <p:nvPr/>
        </p:nvCxnSpPr>
        <p:spPr>
          <a:xfrm>
            <a:off x="6753726" y="1823453"/>
            <a:ext cx="507999" cy="141793"/>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5" name="Ellipse 86"/>
          <p:cNvSpPr/>
          <p:nvPr/>
        </p:nvSpPr>
        <p:spPr>
          <a:xfrm>
            <a:off x="7262519" y="4874212"/>
            <a:ext cx="401053" cy="401053"/>
          </a:xfrm>
          <a:prstGeom prst="ellips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endParaRPr>
          </a:p>
        </p:txBody>
      </p:sp>
      <p:cxnSp>
        <p:nvCxnSpPr>
          <p:cNvPr id="36" name="Connecteur droit 87"/>
          <p:cNvCxnSpPr>
            <a:stCxn id="20" idx="7"/>
            <a:endCxn id="35" idx="2"/>
          </p:cNvCxnSpPr>
          <p:nvPr/>
        </p:nvCxnSpPr>
        <p:spPr>
          <a:xfrm rot="5400000" flipH="1" flipV="1">
            <a:off x="6819759" y="4949973"/>
            <a:ext cx="317994" cy="567526"/>
          </a:xfrm>
          <a:prstGeom prst="line">
            <a:avLst/>
          </a:prstGeom>
          <a:ln>
            <a:solidFill>
              <a:srgbClr val="8064A2"/>
            </a:solidFill>
          </a:ln>
        </p:spPr>
        <p:style>
          <a:lnRef idx="2">
            <a:schemeClr val="accent1"/>
          </a:lnRef>
          <a:fillRef idx="0">
            <a:schemeClr val="accent1"/>
          </a:fillRef>
          <a:effectRef idx="1">
            <a:schemeClr val="accent1"/>
          </a:effectRef>
          <a:fontRef idx="minor">
            <a:schemeClr val="tx1"/>
          </a:fontRef>
        </p:style>
      </p:cxnSp>
      <p:sp>
        <p:nvSpPr>
          <p:cNvPr id="38" name="ZoneTexte 130"/>
          <p:cNvSpPr txBox="1"/>
          <p:nvPr/>
        </p:nvSpPr>
        <p:spPr>
          <a:xfrm>
            <a:off x="4562597" y="1670036"/>
            <a:ext cx="1360993" cy="707886"/>
          </a:xfrm>
          <a:prstGeom prst="rect">
            <a:avLst/>
          </a:prstGeom>
          <a:noFill/>
        </p:spPr>
        <p:txBody>
          <a:bodyPr wrap="square" rtlCol="0">
            <a:spAutoFit/>
          </a:bodyPr>
          <a:lstStyle/>
          <a:p>
            <a:pPr algn="ctr" defTabSz="457200"/>
            <a:r>
              <a:rPr lang="en-US" sz="2000" smtClean="0">
                <a:solidFill>
                  <a:prstClr val="black"/>
                </a:solidFill>
              </a:rPr>
              <a:t>Grid’5000 firewall</a:t>
            </a:r>
            <a:endParaRPr lang="en-US" sz="2000">
              <a:solidFill>
                <a:prstClr val="black"/>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georgia-tech-basic-2009030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SE_Powerpoin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E_Powerpoin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E_Powerpoin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E_Powerpoin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E_Powerpoin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E_Powerpoin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E_Powerpoin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E_Powerpoin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E_Powerpoin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E_Powerpoin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E_Powerpoin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E_Powerpoin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7675</TotalTime>
  <Words>1226</Words>
  <Application>Microsoft Office PowerPoint</Application>
  <PresentationFormat>On-screen Show (4:3)</PresentationFormat>
  <Paragraphs>160</Paragraphs>
  <Slides>14</Slides>
  <Notes>14</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3_Office Theme</vt:lpstr>
      <vt:lpstr>Office Theme</vt:lpstr>
      <vt:lpstr>georgia-tech-basic-20090309</vt:lpstr>
      <vt:lpstr>FutureGrid and US Cyberinfrastructure  Collaboration with EU</vt:lpstr>
      <vt:lpstr>US Cyberinfrastructure Context</vt:lpstr>
      <vt:lpstr>FutureGrid key Concepts I</vt:lpstr>
      <vt:lpstr>Dynamic Provisioning Results</vt:lpstr>
      <vt:lpstr>FutureGrid key Concepts II</vt:lpstr>
      <vt:lpstr>FutureGrid Partners</vt:lpstr>
      <vt:lpstr>FutureGrid: a Grid/Cloud/HPC Testbed</vt:lpstr>
      <vt:lpstr>Grid Interoperability from Andrew Grimshaw</vt:lpstr>
      <vt:lpstr>OGF’10 Demo</vt:lpstr>
      <vt:lpstr>Education on FutureGrid</vt:lpstr>
      <vt:lpstr>Interactions with Europe I</vt:lpstr>
      <vt:lpstr>Keeneland – NSF-Funded Partnership to Enable Large-scale Computational Science on Heterogeneous Architectures</vt:lpstr>
      <vt:lpstr>Interactions with Europe II</vt:lpstr>
      <vt:lpstr>Slide 14</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Geoffrey Fox</dc:creator>
  <cp:lastModifiedBy>Geoffrey Fox</cp:lastModifiedBy>
  <cp:revision>271</cp:revision>
  <dcterms:created xsi:type="dcterms:W3CDTF">2010-05-04T01:29:55Z</dcterms:created>
  <dcterms:modified xsi:type="dcterms:W3CDTF">2010-10-01T10:25:46Z</dcterms:modified>
</cp:coreProperties>
</file>